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424" r:id="rId2"/>
    <p:sldId id="542" r:id="rId3"/>
    <p:sldId id="569" r:id="rId4"/>
    <p:sldId id="561" r:id="rId5"/>
    <p:sldId id="562" r:id="rId6"/>
    <p:sldId id="563" r:id="rId7"/>
    <p:sldId id="564" r:id="rId8"/>
    <p:sldId id="565" r:id="rId9"/>
    <p:sldId id="566" r:id="rId10"/>
    <p:sldId id="567" r:id="rId11"/>
    <p:sldId id="568" r:id="rId12"/>
  </p:sldIdLst>
  <p:sldSz cx="12192000" cy="6858000"/>
  <p:notesSz cx="9363075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" userDrawn="1">
          <p15:clr>
            <a:srgbClr val="A4A3A4"/>
          </p15:clr>
        </p15:guide>
        <p15:guide id="2" pos="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erry Plasse" initials="TP" lastIdx="26" clrIdx="6">
    <p:extLst/>
  </p:cmAuthor>
  <p:cmAuthor id="1" name="Mark Pykett" initials="MP" lastIdx="29" clrIdx="0">
    <p:extLst/>
  </p:cmAuthor>
  <p:cmAuthor id="2" name="Haber, Stephen" initials="SH" lastIdx="26" clrIdx="1"/>
  <p:cmAuthor id="3" name="Paola Alvarado" initials="PA" lastIdx="6" clrIdx="2">
    <p:extLst/>
  </p:cmAuthor>
  <p:cmAuthor id="4" name="gilbert gonzales" initials="gg" lastIdx="20" clrIdx="3"/>
  <p:cmAuthor id="5" name="Nigel Stevenson" initials="NRS" lastIdx="7" clrIdx="4"/>
  <p:cmAuthor id="6" name="Jay" initials="J" lastIdx="2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CCCCFF"/>
    <a:srgbClr val="7EB886"/>
    <a:srgbClr val="99FF66"/>
    <a:srgbClr val="3E6286"/>
    <a:srgbClr val="00BDEA"/>
    <a:srgbClr val="00CCFF"/>
    <a:srgbClr val="76D969"/>
    <a:srgbClr val="66FF66"/>
    <a:srgbClr val="4C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3409" autoAdjust="0"/>
  </p:normalViewPr>
  <p:slideViewPr>
    <p:cSldViewPr snapToGrid="0">
      <p:cViewPr varScale="1">
        <p:scale>
          <a:sx n="82" d="100"/>
          <a:sy n="82" d="100"/>
        </p:scale>
        <p:origin x="605" y="58"/>
      </p:cViewPr>
      <p:guideLst>
        <p:guide orient="horz" pos="456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26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057332" cy="355082"/>
          </a:xfrm>
          <a:prstGeom prst="rect">
            <a:avLst/>
          </a:prstGeom>
        </p:spPr>
        <p:txBody>
          <a:bodyPr vert="horz" lIns="93921" tIns="46961" rIns="93921" bIns="4696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3576" y="1"/>
            <a:ext cx="4057332" cy="355082"/>
          </a:xfrm>
          <a:prstGeom prst="rect">
            <a:avLst/>
          </a:prstGeom>
        </p:spPr>
        <p:txBody>
          <a:bodyPr vert="horz" lIns="93921" tIns="46961" rIns="93921" bIns="46961" rtlCol="0"/>
          <a:lstStyle>
            <a:lvl1pPr algn="r">
              <a:defRPr sz="1200"/>
            </a:lvl1pPr>
          </a:lstStyle>
          <a:p>
            <a:fld id="{62DB36C9-64BB-4B35-BB6B-0073E2D2BDE4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721994"/>
            <a:ext cx="4057332" cy="355081"/>
          </a:xfrm>
          <a:prstGeom prst="rect">
            <a:avLst/>
          </a:prstGeom>
        </p:spPr>
        <p:txBody>
          <a:bodyPr vert="horz" lIns="93921" tIns="46961" rIns="93921" bIns="4696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3576" y="6721994"/>
            <a:ext cx="4057332" cy="355081"/>
          </a:xfrm>
          <a:prstGeom prst="rect">
            <a:avLst/>
          </a:prstGeom>
        </p:spPr>
        <p:txBody>
          <a:bodyPr vert="horz" lIns="93921" tIns="46961" rIns="93921" bIns="46961" rtlCol="0" anchor="b"/>
          <a:lstStyle>
            <a:lvl1pPr algn="r">
              <a:defRPr sz="1200"/>
            </a:lvl1pPr>
          </a:lstStyle>
          <a:p>
            <a:fld id="{AA1B1F26-8973-45C5-8EDC-A630A39B27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921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057332" cy="355082"/>
          </a:xfrm>
          <a:prstGeom prst="rect">
            <a:avLst/>
          </a:prstGeom>
        </p:spPr>
        <p:txBody>
          <a:bodyPr vert="horz" lIns="93921" tIns="46961" rIns="93921" bIns="4696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576" y="1"/>
            <a:ext cx="4057332" cy="355082"/>
          </a:xfrm>
          <a:prstGeom prst="rect">
            <a:avLst/>
          </a:prstGeom>
        </p:spPr>
        <p:txBody>
          <a:bodyPr vert="horz" lIns="93921" tIns="46961" rIns="93921" bIns="46961" rtlCol="0"/>
          <a:lstStyle>
            <a:lvl1pPr algn="r">
              <a:defRPr sz="1200"/>
            </a:lvl1pPr>
          </a:lstStyle>
          <a:p>
            <a:fld id="{9A58B97E-2F55-49DA-8D08-9235D50B1FD2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59050" y="884238"/>
            <a:ext cx="4244975" cy="2389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1" tIns="46961" rIns="93921" bIns="4696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308" y="3405843"/>
            <a:ext cx="7490460" cy="2786598"/>
          </a:xfrm>
          <a:prstGeom prst="rect">
            <a:avLst/>
          </a:prstGeom>
        </p:spPr>
        <p:txBody>
          <a:bodyPr vert="horz" lIns="93921" tIns="46961" rIns="93921" bIns="4696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721994"/>
            <a:ext cx="4057332" cy="355081"/>
          </a:xfrm>
          <a:prstGeom prst="rect">
            <a:avLst/>
          </a:prstGeom>
        </p:spPr>
        <p:txBody>
          <a:bodyPr vert="horz" lIns="93921" tIns="46961" rIns="93921" bIns="4696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576" y="6721994"/>
            <a:ext cx="4057332" cy="355081"/>
          </a:xfrm>
          <a:prstGeom prst="rect">
            <a:avLst/>
          </a:prstGeom>
        </p:spPr>
        <p:txBody>
          <a:bodyPr vert="horz" lIns="93921" tIns="46961" rIns="93921" bIns="46961" rtlCol="0" anchor="b"/>
          <a:lstStyle>
            <a:lvl1pPr algn="r">
              <a:defRPr sz="1200"/>
            </a:lvl1pPr>
          </a:lstStyle>
          <a:p>
            <a:fld id="{BF1B18C1-DB0A-4FFF-8C79-E5836514A2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351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20564" y="3865615"/>
            <a:ext cx="3269459" cy="43513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572D-E4C3-4D7A-AF0A-14D62D572CA5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9726-82C0-4E9A-960A-6FB9FB40C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0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18E3-E0DC-4D20-B626-83F82D87DDD0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82573"/>
            <a:ext cx="12192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 userDrawn="1"/>
        </p:nvSpPr>
        <p:spPr>
          <a:xfrm>
            <a:off x="261258" y="6567164"/>
            <a:ext cx="7019884" cy="16519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 anchorCtr="0"/>
          <a:lstStyle/>
          <a:p>
            <a:pPr algn="l"/>
            <a:r>
              <a:rPr lang="en-US" sz="675" b="0" i="0" baseline="0" noProof="1">
                <a:solidFill>
                  <a:schemeClr val="tx1"/>
                </a:solidFill>
                <a:latin typeface="+mn-lt"/>
              </a:rPr>
              <a:t>This information is confidential</a:t>
            </a:r>
            <a:endParaRPr lang="fr-FR" sz="675" b="0" i="0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08888" y="6486984"/>
            <a:ext cx="2743200" cy="365125"/>
          </a:xfrm>
        </p:spPr>
        <p:txBody>
          <a:bodyPr/>
          <a:lstStyle/>
          <a:p>
            <a:fld id="{22889726-82C0-4E9A-960A-6FB9FB40C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40BB-B3A9-4465-9CA7-FA9753D43C21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82573"/>
            <a:ext cx="12192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08888" y="6486984"/>
            <a:ext cx="2743200" cy="365125"/>
          </a:xfrm>
        </p:spPr>
        <p:txBody>
          <a:bodyPr/>
          <a:lstStyle/>
          <a:p>
            <a:fld id="{22889726-82C0-4E9A-960A-6FB9FB40C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39651"/>
            <a:ext cx="4831669" cy="441551"/>
          </a:xfrm>
        </p:spPr>
        <p:txBody>
          <a:bodyPr anchor="b">
            <a:normAutofit/>
          </a:bodyPr>
          <a:lstStyle>
            <a:lvl1pPr marL="0" indent="0" algn="ctr">
              <a:buNone/>
              <a:defRPr sz="1350" b="1" u="sng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98916"/>
            <a:ext cx="4831669" cy="3990749"/>
          </a:xfrm>
        </p:spPr>
        <p:txBody>
          <a:bodyPr>
            <a:normAutofit/>
          </a:bodyPr>
          <a:lstStyle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39651"/>
            <a:ext cx="4855464" cy="441551"/>
          </a:xfrm>
        </p:spPr>
        <p:txBody>
          <a:bodyPr anchor="b">
            <a:normAutofit/>
          </a:bodyPr>
          <a:lstStyle>
            <a:lvl1pPr marL="0" indent="0" algn="ctr">
              <a:buNone/>
              <a:defRPr sz="1350" b="1" u="sng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98916"/>
            <a:ext cx="4855464" cy="3990749"/>
          </a:xfrm>
        </p:spPr>
        <p:txBody>
          <a:bodyPr>
            <a:normAutofit/>
          </a:bodyPr>
          <a:lstStyle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164771"/>
            <a:ext cx="11908971" cy="0"/>
          </a:xfrm>
          <a:prstGeom prst="line">
            <a:avLst/>
          </a:prstGeom>
          <a:ln w="114300" cmpd="thickThin">
            <a:solidFill>
              <a:schemeClr val="accent5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9489" y="97973"/>
            <a:ext cx="11157857" cy="887413"/>
          </a:xfrm>
        </p:spPr>
        <p:txBody>
          <a:bodyPr>
            <a:normAutofit/>
          </a:bodyPr>
          <a:lstStyle>
            <a:lvl1pPr>
              <a:defRPr sz="19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165771" y="648257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889726-82C0-4E9A-960A-6FB9FB40C3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482573"/>
            <a:ext cx="12192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9977664" y="1036639"/>
            <a:ext cx="2072821" cy="23698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DRAFT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591" y="47529"/>
            <a:ext cx="2210660" cy="57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59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" y="1164771"/>
            <a:ext cx="11908971" cy="0"/>
          </a:xfrm>
          <a:prstGeom prst="line">
            <a:avLst/>
          </a:prstGeom>
          <a:ln w="114300" cmpd="thickThin">
            <a:solidFill>
              <a:schemeClr val="accent5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1258" y="97973"/>
            <a:ext cx="11092543" cy="887413"/>
          </a:xfrm>
        </p:spPr>
        <p:txBody>
          <a:bodyPr>
            <a:normAutofit/>
          </a:bodyPr>
          <a:lstStyle>
            <a:lvl1pPr>
              <a:defRPr sz="19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261258" y="6567164"/>
            <a:ext cx="7019884" cy="16519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 anchorCtr="0"/>
          <a:lstStyle/>
          <a:p>
            <a:pPr algn="l"/>
            <a:r>
              <a:rPr lang="en-US" sz="675" b="0" i="0" baseline="0" noProof="1">
                <a:solidFill>
                  <a:schemeClr val="tx1"/>
                </a:solidFill>
                <a:latin typeface="+mn-lt"/>
              </a:rPr>
              <a:t>This information is confidential</a:t>
            </a:r>
            <a:endParaRPr lang="fr-FR" sz="675" b="0" i="0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165771" y="648257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889726-82C0-4E9A-960A-6FB9FB40C3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482573"/>
            <a:ext cx="12192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9977664" y="1036639"/>
            <a:ext cx="2072821" cy="23698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DRAFT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591" y="47529"/>
            <a:ext cx="2210660" cy="57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5B9B-C21C-47E6-813E-BACF9696310D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9726-82C0-4E9A-960A-6FB9FB40C3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2" y="1164771"/>
            <a:ext cx="12191999" cy="0"/>
          </a:xfrm>
          <a:prstGeom prst="line">
            <a:avLst/>
          </a:prstGeom>
          <a:ln w="114300" cmpd="thickThin">
            <a:solidFill>
              <a:schemeClr val="accent5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482573"/>
            <a:ext cx="12192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7" b="17721"/>
          <a:stretch/>
        </p:blipFill>
        <p:spPr>
          <a:xfrm>
            <a:off x="5270492" y="6540691"/>
            <a:ext cx="880216" cy="23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CED7-FBA3-4872-A211-8AFC2915D694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9726-82C0-4E9A-960A-6FB9FB40C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3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FC72-5B4D-4319-A6DD-BE14A94271DB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9726-82C0-4E9A-960A-6FB9FB40C3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" y="1164771"/>
            <a:ext cx="11908971" cy="0"/>
          </a:xfrm>
          <a:prstGeom prst="line">
            <a:avLst/>
          </a:prstGeom>
          <a:ln w="114300" cmpd="thickThin">
            <a:solidFill>
              <a:schemeClr val="accent5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482573"/>
            <a:ext cx="12192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93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361-C07B-4BC1-AA21-9A937F07461C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9726-82C0-4E9A-960A-6FB9FB40C3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164771"/>
            <a:ext cx="11908971" cy="0"/>
          </a:xfrm>
          <a:prstGeom prst="line">
            <a:avLst/>
          </a:prstGeom>
          <a:ln w="114300" cmpd="thickThin">
            <a:solidFill>
              <a:schemeClr val="accent5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482573"/>
            <a:ext cx="12192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76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36526"/>
            <a:ext cx="10515600" cy="943657"/>
          </a:xfrm>
        </p:spPr>
        <p:txBody>
          <a:bodyPr>
            <a:norm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71EA-87AF-49D0-A0D8-73FE68C90AA2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07285" y="6486984"/>
            <a:ext cx="2743200" cy="365125"/>
          </a:xfrm>
        </p:spPr>
        <p:txBody>
          <a:bodyPr/>
          <a:lstStyle/>
          <a:p>
            <a:fld id="{22889726-82C0-4E9A-960A-6FB9FB40C3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2" y="1164771"/>
            <a:ext cx="12191999" cy="0"/>
          </a:xfrm>
          <a:prstGeom prst="line">
            <a:avLst/>
          </a:prstGeom>
          <a:ln w="114300" cmpd="thickThin">
            <a:solidFill>
              <a:schemeClr val="accent5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482573"/>
            <a:ext cx="12192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40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1E14-9DA6-4799-A3D0-78800B64EC47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482573"/>
            <a:ext cx="12192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 userDrawn="1"/>
        </p:nvSpPr>
        <p:spPr>
          <a:xfrm>
            <a:off x="261258" y="6567164"/>
            <a:ext cx="7019884" cy="16519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 anchorCtr="0"/>
          <a:lstStyle/>
          <a:p>
            <a:pPr algn="l"/>
            <a:r>
              <a:rPr lang="en-US" sz="675" b="0" i="0" baseline="0" noProof="1">
                <a:solidFill>
                  <a:schemeClr val="tx1"/>
                </a:solidFill>
                <a:latin typeface="+mn-lt"/>
              </a:rPr>
              <a:t>This information is confidential</a:t>
            </a:r>
            <a:endParaRPr lang="fr-FR" sz="675" b="0" i="0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08888" y="6486984"/>
            <a:ext cx="2743200" cy="365125"/>
          </a:xfrm>
        </p:spPr>
        <p:txBody>
          <a:bodyPr/>
          <a:lstStyle/>
          <a:p>
            <a:fld id="{22889726-82C0-4E9A-960A-6FB9FB40C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6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C3E-4F8A-4281-8F08-9E0A7CD1B20F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82573"/>
            <a:ext cx="12192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 userDrawn="1"/>
        </p:nvSpPr>
        <p:spPr>
          <a:xfrm>
            <a:off x="261258" y="6567164"/>
            <a:ext cx="7019884" cy="16519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 anchorCtr="0"/>
          <a:lstStyle/>
          <a:p>
            <a:pPr algn="l"/>
            <a:r>
              <a:rPr lang="en-US" sz="675" b="0" i="0" baseline="0" noProof="1">
                <a:solidFill>
                  <a:schemeClr val="tx1"/>
                </a:solidFill>
                <a:latin typeface="+mn-lt"/>
              </a:rPr>
              <a:t>This information is confidential</a:t>
            </a:r>
            <a:endParaRPr lang="fr-FR" sz="675" b="0" i="0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08888" y="6486984"/>
            <a:ext cx="2743200" cy="365125"/>
          </a:xfrm>
        </p:spPr>
        <p:txBody>
          <a:bodyPr/>
          <a:lstStyle/>
          <a:p>
            <a:fld id="{22889726-82C0-4E9A-960A-6FB9FB40C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1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1BA5-A684-4A94-A014-72A49099CE48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82573"/>
            <a:ext cx="12192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 userDrawn="1"/>
        </p:nvSpPr>
        <p:spPr>
          <a:xfrm>
            <a:off x="261258" y="6567164"/>
            <a:ext cx="7019884" cy="16519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 anchorCtr="0"/>
          <a:lstStyle/>
          <a:p>
            <a:pPr algn="l"/>
            <a:r>
              <a:rPr lang="en-US" sz="675" b="0" i="0" baseline="0" noProof="1">
                <a:solidFill>
                  <a:schemeClr val="tx1"/>
                </a:solidFill>
                <a:latin typeface="+mn-lt"/>
              </a:rPr>
              <a:t>This information is confidential</a:t>
            </a:r>
            <a:endParaRPr lang="fr-FR" sz="675" b="0" i="0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08888" y="6486984"/>
            <a:ext cx="2743200" cy="365125"/>
          </a:xfrm>
        </p:spPr>
        <p:txBody>
          <a:bodyPr/>
          <a:lstStyle/>
          <a:p>
            <a:fld id="{22889726-82C0-4E9A-960A-6FB9FB40C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6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FD017-2CA7-467B-91DA-03B946F25562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89726-82C0-4E9A-960A-6FB9FB40C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0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3" r:id="rId12"/>
    <p:sldLayoutId id="214748365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1280149" y="2782570"/>
            <a:ext cx="9797152" cy="5133518"/>
          </a:xfrm>
        </p:spPr>
        <p:txBody>
          <a:bodyPr>
            <a:normAutofit/>
          </a:bodyPr>
          <a:lstStyle/>
          <a:p>
            <a:pPr algn="ctr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3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Canadian </a:t>
            </a:r>
            <a:r>
              <a:rPr lang="en-US" sz="35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Nuclear Medicine</a:t>
            </a:r>
          </a:p>
          <a:p>
            <a:pPr algn="ctr"/>
            <a:r>
              <a:rPr lang="en-US" sz="3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7-9, 2019</a:t>
            </a:r>
          </a:p>
          <a:p>
            <a:pPr algn="ctr"/>
            <a:endParaRPr lang="en-US" sz="35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Cynthia A Doerr, MD </a:t>
            </a: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0" y="1164771"/>
            <a:ext cx="12192000" cy="0"/>
          </a:xfrm>
          <a:prstGeom prst="line">
            <a:avLst/>
          </a:prstGeom>
          <a:ln w="114300" cmpd="thickThin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-1"/>
            <a:ext cx="12192000" cy="1076089"/>
          </a:xfrm>
          <a:prstGeom prst="rect">
            <a:avLst/>
          </a:prstGeom>
          <a:solidFill>
            <a:srgbClr val="3E6286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33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687C4-1E95-4D13-8840-02C548AC5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Inadvertent Misadministration—Client-owned Dog cont.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64B34-1C66-422E-91B8-86D82106B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9726-82C0-4E9A-960A-6FB9FB40C36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EBD108-9209-4084-A45D-F29AB7F0B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367" y="1322298"/>
            <a:ext cx="9164304" cy="51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90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9726-82C0-4E9A-960A-6FB9FB40C36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CB3A10-19B2-43EF-88F3-DEF33F98FEF1}"/>
              </a:ext>
            </a:extLst>
          </p:cNvPr>
          <p:cNvSpPr txBox="1"/>
          <p:nvPr/>
        </p:nvSpPr>
        <p:spPr>
          <a:xfrm>
            <a:off x="1040190" y="2990685"/>
            <a:ext cx="9736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Sn-117m homogeneous colloid therapy is safe even when misadministered outside the intended treatment area.</a:t>
            </a:r>
          </a:p>
        </p:txBody>
      </p:sp>
    </p:spTree>
    <p:extLst>
      <p:ext uri="{BB962C8B-B14F-4D97-AF65-F5344CB8AC3E}">
        <p14:creationId xmlns:p14="http://schemas.microsoft.com/office/powerpoint/2010/main" val="110552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4CDD63-F2B6-41E2-8C51-DBC70C77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9726-82C0-4E9A-960A-6FB9FB40C36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6A3431-02CA-4A14-BB2F-74578ACBCD3F}"/>
              </a:ext>
            </a:extLst>
          </p:cNvPr>
          <p:cNvSpPr/>
          <p:nvPr/>
        </p:nvSpPr>
        <p:spPr>
          <a:xfrm>
            <a:off x="896623" y="2436675"/>
            <a:ext cx="101450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Misadministration of Sn-117m Colloid During Radiosynoviorthesis Presents No Safety Concerns</a:t>
            </a:r>
          </a:p>
        </p:txBody>
      </p:sp>
    </p:spTree>
    <p:extLst>
      <p:ext uri="{BB962C8B-B14F-4D97-AF65-F5344CB8AC3E}">
        <p14:creationId xmlns:p14="http://schemas.microsoft.com/office/powerpoint/2010/main" val="19723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4CDD63-F2B6-41E2-8C51-DBC70C77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9726-82C0-4E9A-960A-6FB9FB40C36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148EBE-23F9-44D5-95E8-BFCEF66A75A9}"/>
              </a:ext>
            </a:extLst>
          </p:cNvPr>
          <p:cNvSpPr/>
          <p:nvPr/>
        </p:nvSpPr>
        <p:spPr>
          <a:xfrm>
            <a:off x="989079" y="2951946"/>
            <a:ext cx="11634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Cynthia Doerr MD is an employee of Serene, LLC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BEC21C-3A8D-4C3E-B210-B51DEB297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36526"/>
            <a:ext cx="10515600" cy="94365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Disclosure</a:t>
            </a:r>
          </a:p>
        </p:txBody>
      </p:sp>
    </p:spTree>
    <p:extLst>
      <p:ext uri="{BB962C8B-B14F-4D97-AF65-F5344CB8AC3E}">
        <p14:creationId xmlns:p14="http://schemas.microsoft.com/office/powerpoint/2010/main" val="408833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687C4-1E95-4D13-8840-02C548AC5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and Objectives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64B34-1C66-422E-91B8-86D82106B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9726-82C0-4E9A-960A-6FB9FB40C36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86443-7E2D-42CE-9C13-1AE5943E0B2F}"/>
              </a:ext>
            </a:extLst>
          </p:cNvPr>
          <p:cNvSpPr txBox="1"/>
          <p:nvPr/>
        </p:nvSpPr>
        <p:spPr>
          <a:xfrm>
            <a:off x="508059" y="1639614"/>
            <a:ext cx="1132658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Background</a:t>
            </a:r>
            <a:r>
              <a:rPr lang="en-US" sz="2400" dirty="0"/>
              <a:t>: Radiosynoviorthesis is the intraarticular injection of a radionuclide for the therapy of osteoarthritis and rheumatoid arthritis in humans.</a:t>
            </a:r>
          </a:p>
          <a:p>
            <a:endParaRPr lang="en-US" sz="2400" dirty="0"/>
          </a:p>
          <a:p>
            <a:r>
              <a:rPr lang="en-US" sz="2400" i="1" dirty="0"/>
              <a:t>Objective</a:t>
            </a:r>
            <a:r>
              <a:rPr lang="en-US" sz="2400" dirty="0"/>
              <a:t>: Demonstrate the safety of homogeneous Sn-117m colloid (HTC) when intentionally or unintentionally misadministered.</a:t>
            </a:r>
          </a:p>
          <a:p>
            <a:endParaRPr lang="en-US" sz="2400" dirty="0"/>
          </a:p>
          <a:p>
            <a:r>
              <a:rPr lang="en-US" sz="2400" i="1" dirty="0"/>
              <a:t>Three events</a:t>
            </a:r>
            <a:r>
              <a:rPr lang="en-US" sz="240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Cutaneous, subcutaneous and oral exposure in rats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Intravenous administration in rats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Inadvertent misadministration in a client-owned dog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6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687C4-1E95-4D13-8840-02C548AC5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Cutaneous, Subcutaneous and Oral Exposure--Rat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64B34-1C66-422E-91B8-86D82106B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9726-82C0-4E9A-960A-6FB9FB40C36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D73BE-169A-402F-8D05-741E21726FDF}"/>
              </a:ext>
            </a:extLst>
          </p:cNvPr>
          <p:cNvSpPr txBox="1"/>
          <p:nvPr/>
        </p:nvSpPr>
        <p:spPr>
          <a:xfrm>
            <a:off x="571121" y="1694556"/>
            <a:ext cx="110497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 Sprague Dawley rats administered 25uCi/0.925MBq HTC (equivalent to 7.5mCi/227MBq in a human)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4 administered subcutaneous injection (followed 4 weeks)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4 administered orally (followed 2 weeks)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4 administered topical (followed 2 weeks)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Visual observation in all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signs of abnormality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5" descr="DSC01049">
            <a:extLst>
              <a:ext uri="{FF2B5EF4-FFF2-40B4-BE49-F238E27FC236}">
                <a16:creationId xmlns:a16="http://schemas.microsoft.com/office/drawing/2014/main" id="{EB8EBD18-4748-43AC-9013-033E0993CA60}"/>
              </a:ext>
            </a:extLst>
          </p:cNvPr>
          <p:cNvPicPr/>
          <p:nvPr/>
        </p:nvPicPr>
        <p:blipFill>
          <a:blip r:embed="rId2" cstate="email">
            <a:lum bright="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808" y="3749078"/>
            <a:ext cx="1434463" cy="251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SC01017">
            <a:extLst>
              <a:ext uri="{FF2B5EF4-FFF2-40B4-BE49-F238E27FC236}">
                <a16:creationId xmlns:a16="http://schemas.microsoft.com/office/drawing/2014/main" id="{8730233F-775D-4878-ACCC-912C752BB91F}"/>
              </a:ext>
            </a:extLst>
          </p:cNvPr>
          <p:cNvPicPr/>
          <p:nvPr/>
        </p:nvPicPr>
        <p:blipFill>
          <a:blip r:embed="rId3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4939" y="3359515"/>
            <a:ext cx="2237264" cy="2900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SC01015">
            <a:extLst>
              <a:ext uri="{FF2B5EF4-FFF2-40B4-BE49-F238E27FC236}">
                <a16:creationId xmlns:a16="http://schemas.microsoft.com/office/drawing/2014/main" id="{1C31EFC0-1A9D-4DFD-974E-D636EAD133D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2140" y="3359515"/>
            <a:ext cx="2349433" cy="2900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68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687C4-1E95-4D13-8840-02C548AC5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Intravenous Exposure--Rat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64B34-1C66-422E-91B8-86D82106B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9726-82C0-4E9A-960A-6FB9FB40C36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D73BE-169A-402F-8D05-741E21726FDF}"/>
              </a:ext>
            </a:extLst>
          </p:cNvPr>
          <p:cNvSpPr txBox="1"/>
          <p:nvPr/>
        </p:nvSpPr>
        <p:spPr>
          <a:xfrm>
            <a:off x="571121" y="1431797"/>
            <a:ext cx="110497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 Sprague Dawley rats administered 25uCi/0.925MBq HTC (equivalent to 7.5mCi/227MBq in a human)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5 sacrificed at 1 hour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5 sacrificed at 4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5 sacrificed at 24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5 sacrificed at 14 days (1 half-life)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Biodistribution in all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toxicity noted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064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687C4-1E95-4D13-8840-02C548AC5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Intravenous Exposure--Biodistribution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64B34-1C66-422E-91B8-86D82106B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9726-82C0-4E9A-960A-6FB9FB40C36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13A09-E5A5-4772-A923-E807CD641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97" y="1931053"/>
            <a:ext cx="10373710" cy="4518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D9DA3B-087C-4AB1-B55D-E42CC6208EF7}"/>
              </a:ext>
            </a:extLst>
          </p:cNvPr>
          <p:cNvSpPr txBox="1"/>
          <p:nvPr/>
        </p:nvSpPr>
        <p:spPr>
          <a:xfrm>
            <a:off x="882869" y="1397876"/>
            <a:ext cx="989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 injected dose at major sites of accumulation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2B20A-B62C-4B52-B678-6AC486E249EF}"/>
              </a:ext>
            </a:extLst>
          </p:cNvPr>
          <p:cNvSpPr txBox="1"/>
          <p:nvPr/>
        </p:nvSpPr>
        <p:spPr>
          <a:xfrm>
            <a:off x="7329068" y="3866918"/>
            <a:ext cx="3118981" cy="646331"/>
          </a:xfrm>
          <a:prstGeom prst="rect">
            <a:avLst/>
          </a:prstGeom>
          <a:solidFill>
            <a:srgbClr val="CCCCFF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Bone uptake slightly increasing due to natural Sn affinity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71BB6A-51A2-407B-8561-758296A11DD1}"/>
              </a:ext>
            </a:extLst>
          </p:cNvPr>
          <p:cNvCxnSpPr>
            <a:cxnSpLocks/>
          </p:cNvCxnSpPr>
          <p:nvPr/>
        </p:nvCxnSpPr>
        <p:spPr>
          <a:xfrm flipH="1">
            <a:off x="8474529" y="4513249"/>
            <a:ext cx="623393" cy="850870"/>
          </a:xfrm>
          <a:prstGeom prst="straightConnector1">
            <a:avLst/>
          </a:prstGeom>
          <a:ln w="28575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91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687C4-1E95-4D13-8840-02C548AC5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Intravenous Exposure—Biodistribution cont.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64B34-1C66-422E-91B8-86D82106B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9726-82C0-4E9A-960A-6FB9FB40C36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9DA3B-087C-4AB1-B55D-E42CC6208EF7}"/>
              </a:ext>
            </a:extLst>
          </p:cNvPr>
          <p:cNvSpPr txBox="1"/>
          <p:nvPr/>
        </p:nvSpPr>
        <p:spPr>
          <a:xfrm>
            <a:off x="882869" y="1397876"/>
            <a:ext cx="989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 injected dose/gram for lungs, liver, spleen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B62EC-D984-4F8C-B101-8CA05B1BF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787" y="1767208"/>
            <a:ext cx="8410152" cy="46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8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687C4-1E95-4D13-8840-02C548AC5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Inadvertent Misadministration—Client-owned Dog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64B34-1C66-422E-91B8-86D82106B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9726-82C0-4E9A-960A-6FB9FB40C36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D73BE-169A-402F-8D05-741E21726FDF}"/>
              </a:ext>
            </a:extLst>
          </p:cNvPr>
          <p:cNvSpPr txBox="1"/>
          <p:nvPr/>
        </p:nvSpPr>
        <p:spPr>
          <a:xfrm>
            <a:off x="571121" y="1431797"/>
            <a:ext cx="110497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Client-owned pet dog participated in a clinical trial of elbow OA and received </a:t>
            </a:r>
          </a:p>
          <a:p>
            <a:r>
              <a:rPr lang="en-US" sz="2400" dirty="0"/>
              <a:t>1.61m Ci/59.6 MBq HTC. The needle bevel moved during administration and the entire dose was administered into the periarticular tissues, discovered 3 days after administration at the time of scintigraphy.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toxicity noted by clinical staff or owner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medical intervention was warranted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Returned for an additional Sn-117m treatment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1" descr="image001">
            <a:extLst>
              <a:ext uri="{FF2B5EF4-FFF2-40B4-BE49-F238E27FC236}">
                <a16:creationId xmlns:a16="http://schemas.microsoft.com/office/drawing/2014/main" id="{06F52BC5-510C-44C5-9067-B1B2FE03C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342" y="2793289"/>
            <a:ext cx="45053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FB88FB-105A-4F0C-B01B-59E740F22AD2}"/>
              </a:ext>
            </a:extLst>
          </p:cNvPr>
          <p:cNvSpPr txBox="1"/>
          <p:nvPr/>
        </p:nvSpPr>
        <p:spPr>
          <a:xfrm>
            <a:off x="10455015" y="5881601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4/25/16</a:t>
            </a:r>
          </a:p>
        </p:txBody>
      </p:sp>
    </p:spTree>
    <p:extLst>
      <p:ext uri="{BB962C8B-B14F-4D97-AF65-F5344CB8AC3E}">
        <p14:creationId xmlns:p14="http://schemas.microsoft.com/office/powerpoint/2010/main" val="3721101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5.03.20 DUMAC Intro Presentation" id="{9B94CD7D-B447-4F4C-A9EB-1CB0E53AED73}" vid="{0F4AA222-0A16-495D-A180-25032FD1FE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PLV template</Template>
  <TotalTime>74641</TotalTime>
  <Words>369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Disclosure</vt:lpstr>
      <vt:lpstr>Background and Objectives</vt:lpstr>
      <vt:lpstr>1) Cutaneous, Subcutaneous and Oral Exposure--Rat</vt:lpstr>
      <vt:lpstr>2) Intravenous Exposure--Rat</vt:lpstr>
      <vt:lpstr>Intravenous Exposure--Biodistribution</vt:lpstr>
      <vt:lpstr>Intravenous Exposure—Biodistribution cont.</vt:lpstr>
      <vt:lpstr>3) Inadvertent Misadministration—Client-owned Dog</vt:lpstr>
      <vt:lpstr>Inadvertent Misadministration—Client-owned Dog cont.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Long</dc:creator>
  <cp:lastModifiedBy>Cynthia Doerr</cp:lastModifiedBy>
  <cp:revision>927</cp:revision>
  <cp:lastPrinted>2019-01-04T22:50:36Z</cp:lastPrinted>
  <dcterms:created xsi:type="dcterms:W3CDTF">2015-03-22T17:02:39Z</dcterms:created>
  <dcterms:modified xsi:type="dcterms:W3CDTF">2019-02-07T02:17:28Z</dcterms:modified>
</cp:coreProperties>
</file>