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0" r:id="rId2"/>
    <p:sldId id="407" r:id="rId3"/>
    <p:sldId id="387" r:id="rId4"/>
    <p:sldId id="392" r:id="rId5"/>
    <p:sldId id="401" r:id="rId6"/>
    <p:sldId id="400" r:id="rId7"/>
    <p:sldId id="403" r:id="rId8"/>
    <p:sldId id="413" r:id="rId9"/>
    <p:sldId id="414" r:id="rId10"/>
    <p:sldId id="415" r:id="rId11"/>
    <p:sldId id="416" r:id="rId12"/>
    <p:sldId id="417" r:id="rId13"/>
    <p:sldId id="418" r:id="rId14"/>
    <p:sldId id="419" r:id="rId15"/>
    <p:sldId id="405" r:id="rId16"/>
    <p:sldId id="412" r:id="rId17"/>
    <p:sldId id="398" r:id="rId18"/>
    <p:sldId id="406" r:id="rId19"/>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08"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gel Stevenson" initials="NR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21"/>
    <a:srgbClr val="660066"/>
    <a:srgbClr val="5B99D5"/>
    <a:srgbClr val="FFFFFF"/>
    <a:srgbClr val="78BE20"/>
    <a:srgbClr val="FF9E1B"/>
    <a:srgbClr val="407EC9"/>
    <a:srgbClr val="582C83"/>
    <a:srgbClr val="001A72"/>
    <a:srgbClr val="683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345" autoAdjust="0"/>
  </p:normalViewPr>
  <p:slideViewPr>
    <p:cSldViewPr snapToGrid="0">
      <p:cViewPr varScale="1">
        <p:scale>
          <a:sx n="60" d="100"/>
          <a:sy n="60" d="100"/>
        </p:scale>
        <p:origin x="632" y="56"/>
      </p:cViewPr>
      <p:guideLst>
        <p:guide pos="1008"/>
        <p:guide orient="horz" pos="2160"/>
      </p:guideLst>
    </p:cSldViewPr>
  </p:slideViewPr>
  <p:outlineViewPr>
    <p:cViewPr>
      <p:scale>
        <a:sx n="33" d="100"/>
        <a:sy n="33" d="100"/>
      </p:scale>
      <p:origin x="0" y="-6710"/>
    </p:cViewPr>
  </p:outlineViewPr>
  <p:notesTextViewPr>
    <p:cViewPr>
      <p:scale>
        <a:sx n="1" d="1"/>
        <a:sy n="1" d="1"/>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736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7363"/>
          </a:xfrm>
          <a:prstGeom prst="rect">
            <a:avLst/>
          </a:prstGeom>
        </p:spPr>
        <p:txBody>
          <a:bodyPr vert="horz" lIns="91751" tIns="45875" rIns="91751" bIns="45875" rtlCol="0"/>
          <a:lstStyle>
            <a:lvl1pPr algn="r">
              <a:defRPr sz="1200"/>
            </a:lvl1pPr>
          </a:lstStyle>
          <a:p>
            <a:fld id="{1D3C3845-01FA-423B-93B5-97D5EDB4F0AB}" type="datetimeFigureOut">
              <a:rPr lang="en-US" smtClean="0"/>
              <a:t>1/14/2019</a:t>
            </a:fld>
            <a:endParaRPr lang="en-US"/>
          </a:p>
        </p:txBody>
      </p:sp>
      <p:sp>
        <p:nvSpPr>
          <p:cNvPr id="4" name="Footer Placeholder 3"/>
          <p:cNvSpPr>
            <a:spLocks noGrp="1"/>
          </p:cNvSpPr>
          <p:nvPr>
            <p:ph type="ftr" sz="quarter" idx="2"/>
          </p:nvPr>
        </p:nvSpPr>
        <p:spPr>
          <a:xfrm>
            <a:off x="0" y="8841738"/>
            <a:ext cx="3057053" cy="46736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41738"/>
            <a:ext cx="3057053" cy="467363"/>
          </a:xfrm>
          <a:prstGeom prst="rect">
            <a:avLst/>
          </a:prstGeom>
        </p:spPr>
        <p:txBody>
          <a:bodyPr vert="horz" lIns="91751" tIns="45875" rIns="91751" bIns="45875" rtlCol="0" anchor="b"/>
          <a:lstStyle>
            <a:lvl1pPr algn="r">
              <a:defRPr sz="1200"/>
            </a:lvl1pPr>
          </a:lstStyle>
          <a:p>
            <a:fld id="{0FE1B700-F8DE-4A07-9B20-5107C8BD0EF5}" type="slidenum">
              <a:rPr lang="en-US" smtClean="0"/>
              <a:t>‹#›</a:t>
            </a:fld>
            <a:endParaRPr lang="en-US"/>
          </a:p>
        </p:txBody>
      </p:sp>
    </p:spTree>
    <p:extLst>
      <p:ext uri="{BB962C8B-B14F-4D97-AF65-F5344CB8AC3E}">
        <p14:creationId xmlns:p14="http://schemas.microsoft.com/office/powerpoint/2010/main" val="78617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94" tIns="46747" rIns="93494" bIns="46747"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1"/>
          </a:xfrm>
          <a:prstGeom prst="rect">
            <a:avLst/>
          </a:prstGeom>
        </p:spPr>
        <p:txBody>
          <a:bodyPr vert="horz" lIns="93494" tIns="46747" rIns="93494" bIns="46747" rtlCol="0"/>
          <a:lstStyle>
            <a:lvl1pPr algn="r">
              <a:defRPr sz="1200"/>
            </a:lvl1pPr>
          </a:lstStyle>
          <a:p>
            <a:fld id="{AF948A2B-9C25-4AA6-BB2D-BF3CDADF1914}" type="datetimeFigureOut">
              <a:rPr lang="en-US" smtClean="0"/>
              <a:t>1/14/2019</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4" tIns="46747" rIns="93494" bIns="46747" rtlCol="0" anchor="ctr"/>
          <a:lstStyle/>
          <a:p>
            <a:endParaRPr lang="en-US" dirty="0"/>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4" tIns="46747" rIns="93494" bIns="467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0"/>
          </a:xfrm>
          <a:prstGeom prst="rect">
            <a:avLst/>
          </a:prstGeom>
        </p:spPr>
        <p:txBody>
          <a:bodyPr vert="horz" lIns="93494" tIns="46747" rIns="93494" bIns="467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94" tIns="46747" rIns="93494" bIns="46747" rtlCol="0" anchor="b"/>
          <a:lstStyle>
            <a:lvl1pPr algn="r">
              <a:defRPr sz="1200"/>
            </a:lvl1pPr>
          </a:lstStyle>
          <a:p>
            <a:fld id="{137CEA39-F2B8-409E-9B59-AA52EB251486}" type="slidenum">
              <a:rPr lang="en-US" smtClean="0"/>
              <a:t>‹#›</a:t>
            </a:fld>
            <a:endParaRPr lang="en-US" dirty="0"/>
          </a:p>
        </p:txBody>
      </p:sp>
    </p:spTree>
    <p:extLst>
      <p:ext uri="{BB962C8B-B14F-4D97-AF65-F5344CB8AC3E}">
        <p14:creationId xmlns:p14="http://schemas.microsoft.com/office/powerpoint/2010/main" val="351873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1</a:t>
            </a:fld>
            <a:endParaRPr lang="en-US" dirty="0"/>
          </a:p>
        </p:txBody>
      </p:sp>
    </p:spTree>
    <p:extLst>
      <p:ext uri="{BB962C8B-B14F-4D97-AF65-F5344CB8AC3E}">
        <p14:creationId xmlns:p14="http://schemas.microsoft.com/office/powerpoint/2010/main" val="366135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37CEA39-F2B8-409E-9B59-AA52EB251486}" type="slidenum">
              <a:rPr lang="en-US" smtClean="0"/>
              <a:t>10</a:t>
            </a:fld>
            <a:endParaRPr lang="en-US" dirty="0"/>
          </a:p>
        </p:txBody>
      </p:sp>
    </p:spTree>
    <p:extLst>
      <p:ext uri="{BB962C8B-B14F-4D97-AF65-F5344CB8AC3E}">
        <p14:creationId xmlns:p14="http://schemas.microsoft.com/office/powerpoint/2010/main" val="299608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37CEA39-F2B8-409E-9B59-AA52EB251486}" type="slidenum">
              <a:rPr lang="en-US" smtClean="0"/>
              <a:t>11</a:t>
            </a:fld>
            <a:endParaRPr lang="en-US" dirty="0"/>
          </a:p>
        </p:txBody>
      </p:sp>
    </p:spTree>
    <p:extLst>
      <p:ext uri="{BB962C8B-B14F-4D97-AF65-F5344CB8AC3E}">
        <p14:creationId xmlns:p14="http://schemas.microsoft.com/office/powerpoint/2010/main" val="57593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Baseline prior to left elbow injected</a:t>
            </a:r>
          </a:p>
          <a:p>
            <a:pPr marL="0" indent="0">
              <a:buFont typeface="Arial" panose="020B0604020202020204" pitchFamily="34" charset="0"/>
              <a:buNone/>
            </a:pPr>
            <a:r>
              <a:rPr lang="en-US" baseline="0" dirty="0" smtClean="0"/>
              <a:t>Baseline2 prior to right elbow injected</a:t>
            </a:r>
          </a:p>
          <a:p>
            <a:pPr marL="0" indent="0">
              <a:buFont typeface="Arial" panose="020B0604020202020204" pitchFamily="34" charset="0"/>
              <a:buNone/>
            </a:pPr>
            <a:r>
              <a:rPr lang="en-US" baseline="0" dirty="0" smtClean="0"/>
              <a:t>Baseline3 prior to both elbows injected</a:t>
            </a:r>
          </a:p>
        </p:txBody>
      </p:sp>
      <p:sp>
        <p:nvSpPr>
          <p:cNvPr id="4" name="Slide Number Placeholder 3"/>
          <p:cNvSpPr>
            <a:spLocks noGrp="1"/>
          </p:cNvSpPr>
          <p:nvPr>
            <p:ph type="sldNum" sz="quarter" idx="10"/>
          </p:nvPr>
        </p:nvSpPr>
        <p:spPr/>
        <p:txBody>
          <a:bodyPr/>
          <a:lstStyle/>
          <a:p>
            <a:fld id="{137CEA39-F2B8-409E-9B59-AA52EB251486}" type="slidenum">
              <a:rPr lang="en-US" smtClean="0"/>
              <a:t>12</a:t>
            </a:fld>
            <a:endParaRPr lang="en-US" dirty="0"/>
          </a:p>
        </p:txBody>
      </p:sp>
    </p:spTree>
    <p:extLst>
      <p:ext uri="{BB962C8B-B14F-4D97-AF65-F5344CB8AC3E}">
        <p14:creationId xmlns:p14="http://schemas.microsoft.com/office/powerpoint/2010/main" val="196609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Baseline prior to right elbow injected</a:t>
            </a:r>
          </a:p>
          <a:p>
            <a:pPr marL="0" indent="0">
              <a:buFont typeface="Arial" panose="020B0604020202020204" pitchFamily="34" charset="0"/>
              <a:buNone/>
            </a:pPr>
            <a:r>
              <a:rPr lang="en-US" baseline="0" dirty="0" smtClean="0"/>
              <a:t>Baseline2 prior to left elbow injected</a:t>
            </a:r>
          </a:p>
          <a:p>
            <a:pPr marL="0" indent="0">
              <a:buFont typeface="Arial" panose="020B0604020202020204" pitchFamily="34" charset="0"/>
              <a:buNone/>
            </a:pPr>
            <a:r>
              <a:rPr lang="en-US" baseline="0" dirty="0" smtClean="0"/>
              <a:t>Baseline3 prior to both elbows injected</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37CEA39-F2B8-409E-9B59-AA52EB251486}" type="slidenum">
              <a:rPr lang="en-US" smtClean="0"/>
              <a:t>13</a:t>
            </a:fld>
            <a:endParaRPr lang="en-US" dirty="0"/>
          </a:p>
        </p:txBody>
      </p:sp>
    </p:spTree>
    <p:extLst>
      <p:ext uri="{BB962C8B-B14F-4D97-AF65-F5344CB8AC3E}">
        <p14:creationId xmlns:p14="http://schemas.microsoft.com/office/powerpoint/2010/main" val="20226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37CEA39-F2B8-409E-9B59-AA52EB251486}" type="slidenum">
              <a:rPr lang="en-US" smtClean="0"/>
              <a:t>14</a:t>
            </a:fld>
            <a:endParaRPr lang="en-US" dirty="0"/>
          </a:p>
        </p:txBody>
      </p:sp>
    </p:spTree>
    <p:extLst>
      <p:ext uri="{BB962C8B-B14F-4D97-AF65-F5344CB8AC3E}">
        <p14:creationId xmlns:p14="http://schemas.microsoft.com/office/powerpoint/2010/main" val="421571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33" indent="-17203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15</a:t>
            </a:fld>
            <a:endParaRPr lang="en-US" dirty="0"/>
          </a:p>
        </p:txBody>
      </p:sp>
    </p:spTree>
    <p:extLst>
      <p:ext uri="{BB962C8B-B14F-4D97-AF65-F5344CB8AC3E}">
        <p14:creationId xmlns:p14="http://schemas.microsoft.com/office/powerpoint/2010/main" val="379666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Studies show consistent presence of synovitis and increased density of synovial macrophages</a:t>
            </a:r>
            <a:r>
              <a:rPr lang="en-US" baseline="0" dirty="0" smtClean="0"/>
              <a:t>,</a:t>
            </a:r>
          </a:p>
          <a:p>
            <a:pPr marL="175308" indent="-175308">
              <a:buFont typeface="Arial" panose="020B0604020202020204" pitchFamily="34" charset="0"/>
              <a:buChar char="•"/>
            </a:pPr>
            <a:r>
              <a:rPr lang="en-US" baseline="0" dirty="0" smtClean="0"/>
              <a:t>Showing histological changes consistent with low-grade inflammation</a:t>
            </a:r>
            <a:endParaRPr lang="en-US" dirty="0" smtClean="0"/>
          </a:p>
        </p:txBody>
      </p:sp>
      <p:sp>
        <p:nvSpPr>
          <p:cNvPr id="4" name="Slide Number Placeholder 3"/>
          <p:cNvSpPr>
            <a:spLocks noGrp="1"/>
          </p:cNvSpPr>
          <p:nvPr>
            <p:ph type="sldNum" sz="quarter" idx="10"/>
          </p:nvPr>
        </p:nvSpPr>
        <p:spPr/>
        <p:txBody>
          <a:bodyPr/>
          <a:lstStyle/>
          <a:p>
            <a:fld id="{67B37C3B-7E57-E44F-9EB1-5159AC52C2A6}" type="slidenum">
              <a:rPr lang="en-US" smtClean="0"/>
              <a:t>16</a:t>
            </a:fld>
            <a:endParaRPr lang="en-US"/>
          </a:p>
        </p:txBody>
      </p:sp>
      <p:sp>
        <p:nvSpPr>
          <p:cNvPr id="5" name="Date Placeholder 4"/>
          <p:cNvSpPr>
            <a:spLocks noGrp="1"/>
          </p:cNvSpPr>
          <p:nvPr>
            <p:ph type="dt" idx="11"/>
          </p:nvPr>
        </p:nvSpPr>
        <p:spPr/>
        <p:txBody>
          <a:bodyPr/>
          <a:lstStyle/>
          <a:p>
            <a:fld id="{4E3AC62C-C7B1-4C57-AEB2-03EC516C8AA5}" type="datetime1">
              <a:rPr lang="en-US" smtClean="0"/>
              <a:t>1/14/2019</a:t>
            </a:fld>
            <a:endParaRPr lang="en-US"/>
          </a:p>
        </p:txBody>
      </p:sp>
    </p:spTree>
    <p:extLst>
      <p:ext uri="{BB962C8B-B14F-4D97-AF65-F5344CB8AC3E}">
        <p14:creationId xmlns:p14="http://schemas.microsoft.com/office/powerpoint/2010/main" val="247652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7CEA39-F2B8-409E-9B59-AA52EB251486}" type="slidenum">
              <a:rPr lang="en-US" smtClean="0"/>
              <a:t>17</a:t>
            </a:fld>
            <a:endParaRPr lang="en-US" dirty="0"/>
          </a:p>
        </p:txBody>
      </p:sp>
    </p:spTree>
    <p:extLst>
      <p:ext uri="{BB962C8B-B14F-4D97-AF65-F5344CB8AC3E}">
        <p14:creationId xmlns:p14="http://schemas.microsoft.com/office/powerpoint/2010/main" val="396392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18</a:t>
            </a:fld>
            <a:endParaRPr lang="en-US" dirty="0"/>
          </a:p>
        </p:txBody>
      </p:sp>
    </p:spTree>
    <p:extLst>
      <p:ext uri="{BB962C8B-B14F-4D97-AF65-F5344CB8AC3E}">
        <p14:creationId xmlns:p14="http://schemas.microsoft.com/office/powerpoint/2010/main" val="312483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2</a:t>
            </a:fld>
            <a:endParaRPr lang="en-US" dirty="0"/>
          </a:p>
        </p:txBody>
      </p:sp>
    </p:spTree>
    <p:extLst>
      <p:ext uri="{BB962C8B-B14F-4D97-AF65-F5344CB8AC3E}">
        <p14:creationId xmlns:p14="http://schemas.microsoft.com/office/powerpoint/2010/main" val="254959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33" indent="-172033">
              <a:buFont typeface="Arial" panose="020B0604020202020204" pitchFamily="34" charset="0"/>
              <a:buChar char="•"/>
            </a:pPr>
            <a:r>
              <a:rPr lang="en-US" dirty="0" smtClean="0"/>
              <a:t>Synovitis is implicated in signs and symptoms.</a:t>
            </a:r>
          </a:p>
          <a:p>
            <a:pPr marL="172033" indent="-172033">
              <a:buFont typeface="Arial" panose="020B0604020202020204" pitchFamily="34" charset="0"/>
              <a:buChar char="•"/>
            </a:pPr>
            <a:r>
              <a:rPr lang="en-US" dirty="0" smtClean="0"/>
              <a:t>Macrophages drive destructive</a:t>
            </a:r>
            <a:r>
              <a:rPr lang="en-US" baseline="0" dirty="0" smtClean="0"/>
              <a:t> responses:  IL-1 and TNF</a:t>
            </a:r>
            <a:r>
              <a:rPr lang="el-GR" baseline="0" dirty="0" smtClean="0"/>
              <a:t>α</a:t>
            </a:r>
            <a:endParaRPr lang="en-US" baseline="0" dirty="0" smtClean="0"/>
          </a:p>
          <a:p>
            <a:pPr marL="172033" indent="-172033">
              <a:buFont typeface="Arial" panose="020B0604020202020204" pitchFamily="34" charset="0"/>
              <a:buChar char="•"/>
            </a:pPr>
            <a:r>
              <a:rPr lang="en-US" baseline="0" dirty="0" smtClean="0"/>
              <a:t>Cytokines can be self-producing</a:t>
            </a:r>
          </a:p>
          <a:p>
            <a:pPr marL="172033" indent="-172033">
              <a:buFont typeface="Arial" panose="020B0604020202020204" pitchFamily="34" charset="0"/>
              <a:buChar char="•"/>
            </a:pPr>
            <a:r>
              <a:rPr lang="en-US" baseline="0" dirty="0" smtClean="0"/>
              <a:t>Key Point: Reducing synovial macrophages will lead to modifying OA disease.  </a:t>
            </a:r>
          </a:p>
          <a:p>
            <a:pPr marL="172033" indent="-172033">
              <a:buFont typeface="Arial" panose="020B0604020202020204" pitchFamily="34" charset="0"/>
              <a:buChar char="•"/>
            </a:pPr>
            <a:r>
              <a:rPr lang="en-US" baseline="0" dirty="0" smtClean="0"/>
              <a:t>Accordingly:  macrophage targeting would be ‘Disease Modifying” intervention</a:t>
            </a:r>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3</a:t>
            </a:fld>
            <a:endParaRPr lang="en-US" dirty="0"/>
          </a:p>
        </p:txBody>
      </p:sp>
    </p:spTree>
    <p:extLst>
      <p:ext uri="{BB962C8B-B14F-4D97-AF65-F5344CB8AC3E}">
        <p14:creationId xmlns:p14="http://schemas.microsoft.com/office/powerpoint/2010/main" val="340922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33" indent="-172033">
              <a:buFont typeface="Arial" panose="020B0604020202020204" pitchFamily="34" charset="0"/>
              <a:buChar char="•"/>
            </a:pPr>
            <a:r>
              <a:rPr lang="en-US" dirty="0" smtClean="0"/>
              <a:t>RSO is a treatment procedure</a:t>
            </a:r>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4</a:t>
            </a:fld>
            <a:endParaRPr lang="en-US" dirty="0"/>
          </a:p>
        </p:txBody>
      </p:sp>
    </p:spTree>
    <p:extLst>
      <p:ext uri="{BB962C8B-B14F-4D97-AF65-F5344CB8AC3E}">
        <p14:creationId xmlns:p14="http://schemas.microsoft.com/office/powerpoint/2010/main" val="57968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2033" indent="-172033">
              <a:buFont typeface="Arial" panose="020B0604020202020204" pitchFamily="34" charset="0"/>
              <a:buChar char="•"/>
            </a:pPr>
            <a:r>
              <a:rPr lang="en-US" dirty="0" smtClean="0"/>
              <a:t>3 sites:  LSU, Missouri,</a:t>
            </a:r>
            <a:r>
              <a:rPr lang="en-US" baseline="0" dirty="0" smtClean="0"/>
              <a:t> Gulf Coast</a:t>
            </a:r>
          </a:p>
          <a:p>
            <a:pPr marL="172033" indent="-172033">
              <a:buFont typeface="Arial" panose="020B0604020202020204" pitchFamily="34" charset="0"/>
              <a:buChar char="•"/>
            </a:pPr>
            <a:r>
              <a:rPr lang="en-US" baseline="0" dirty="0" smtClean="0"/>
              <a:t>No safety anomalies </a:t>
            </a:r>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5</a:t>
            </a:fld>
            <a:endParaRPr lang="en-US" dirty="0"/>
          </a:p>
        </p:txBody>
      </p:sp>
    </p:spTree>
    <p:extLst>
      <p:ext uri="{BB962C8B-B14F-4D97-AF65-F5344CB8AC3E}">
        <p14:creationId xmlns:p14="http://schemas.microsoft.com/office/powerpoint/2010/main" val="345061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33" indent="-172033">
              <a:buFont typeface="Arial" panose="020B0604020202020204" pitchFamily="34" charset="0"/>
              <a:buChar char="•"/>
            </a:pPr>
            <a:r>
              <a:rPr lang="en-US" dirty="0" smtClean="0"/>
              <a:t>Canine elbow was the study joint of focus due to its medical</a:t>
            </a:r>
            <a:r>
              <a:rPr lang="en-US" baseline="0" dirty="0" smtClean="0"/>
              <a:t> challenge in clinical cases. </a:t>
            </a:r>
            <a:endParaRPr lang="en-US" dirty="0" smtClean="0"/>
          </a:p>
          <a:p>
            <a:endParaRPr lang="en-US" dirty="0"/>
          </a:p>
        </p:txBody>
      </p:sp>
      <p:sp>
        <p:nvSpPr>
          <p:cNvPr id="4" name="Slide Number Placeholder 3"/>
          <p:cNvSpPr>
            <a:spLocks noGrp="1"/>
          </p:cNvSpPr>
          <p:nvPr>
            <p:ph type="sldNum" sz="quarter" idx="10"/>
          </p:nvPr>
        </p:nvSpPr>
        <p:spPr/>
        <p:txBody>
          <a:bodyPr/>
          <a:lstStyle/>
          <a:p>
            <a:fld id="{137CEA39-F2B8-409E-9B59-AA52EB251486}" type="slidenum">
              <a:rPr lang="en-US" smtClean="0"/>
              <a:t>6</a:t>
            </a:fld>
            <a:endParaRPr lang="en-US" dirty="0"/>
          </a:p>
        </p:txBody>
      </p:sp>
    </p:spTree>
    <p:extLst>
      <p:ext uri="{BB962C8B-B14F-4D97-AF65-F5344CB8AC3E}">
        <p14:creationId xmlns:p14="http://schemas.microsoft.com/office/powerpoint/2010/main" val="246156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Note: Conventional </a:t>
            </a:r>
            <a:r>
              <a:rPr lang="en-US" baseline="0" dirty="0" err="1" smtClean="0"/>
              <a:t>cBPI</a:t>
            </a:r>
            <a:r>
              <a:rPr lang="en-US" baseline="0" dirty="0" smtClean="0"/>
              <a:t> success occurs when BOTH reduction of pain survey averages and level activity survey averages are improved by a certain amount when compared to the baseline presenting lameness measures.  In reality when a veterinarian treats a lame dog and a client sees their dog improve in either a reduction in pain OR an increase of activity with no worsening of the other measurement this is a success, too.  This is why the data is presented in these 2 ways.  The measure of success is the same for pain and level of activity the difference is whether one or both are occurring for an overall success.  </a:t>
            </a:r>
          </a:p>
        </p:txBody>
      </p:sp>
      <p:sp>
        <p:nvSpPr>
          <p:cNvPr id="4" name="Slide Number Placeholder 3"/>
          <p:cNvSpPr>
            <a:spLocks noGrp="1"/>
          </p:cNvSpPr>
          <p:nvPr>
            <p:ph type="sldNum" sz="quarter" idx="10"/>
          </p:nvPr>
        </p:nvSpPr>
        <p:spPr/>
        <p:txBody>
          <a:bodyPr/>
          <a:lstStyle/>
          <a:p>
            <a:fld id="{137CEA39-F2B8-409E-9B59-AA52EB251486}" type="slidenum">
              <a:rPr lang="en-US" smtClean="0"/>
              <a:t>7</a:t>
            </a:fld>
            <a:endParaRPr lang="en-US" dirty="0"/>
          </a:p>
        </p:txBody>
      </p:sp>
    </p:spTree>
    <p:extLst>
      <p:ext uri="{BB962C8B-B14F-4D97-AF65-F5344CB8AC3E}">
        <p14:creationId xmlns:p14="http://schemas.microsoft.com/office/powerpoint/2010/main" val="99493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Note how the results improve at 9 and 12 months supporting the described mode of action in which the synovial lining inflammation (synovitis) and pain is reduced over an extended period of time.  With the reduction of synovitis; the synovial lining functions more normally in the continuing presence of degenerative joint disease (arthritis).  This is the reason for the long lasting effect from a single injection into an arthritic joint.  Realizing that with the continuing degenerative joint disease (arthritis</a:t>
            </a:r>
            <a:r>
              <a:rPr lang="en-US" baseline="0" smtClean="0"/>
              <a:t>) clinical synovitis </a:t>
            </a:r>
            <a:r>
              <a:rPr lang="en-US" baseline="0" dirty="0" smtClean="0"/>
              <a:t>will reoccur necessitating another treatment at a later date.</a:t>
            </a:r>
          </a:p>
        </p:txBody>
      </p:sp>
      <p:sp>
        <p:nvSpPr>
          <p:cNvPr id="4" name="Slide Number Placeholder 3"/>
          <p:cNvSpPr>
            <a:spLocks noGrp="1"/>
          </p:cNvSpPr>
          <p:nvPr>
            <p:ph type="sldNum" sz="quarter" idx="10"/>
          </p:nvPr>
        </p:nvSpPr>
        <p:spPr/>
        <p:txBody>
          <a:bodyPr/>
          <a:lstStyle/>
          <a:p>
            <a:fld id="{137CEA39-F2B8-409E-9B59-AA52EB251486}" type="slidenum">
              <a:rPr lang="en-US" smtClean="0"/>
              <a:t>8</a:t>
            </a:fld>
            <a:endParaRPr lang="en-US" dirty="0"/>
          </a:p>
        </p:txBody>
      </p:sp>
    </p:spTree>
    <p:extLst>
      <p:ext uri="{BB962C8B-B14F-4D97-AF65-F5344CB8AC3E}">
        <p14:creationId xmlns:p14="http://schemas.microsoft.com/office/powerpoint/2010/main" val="403104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37CEA39-F2B8-409E-9B59-AA52EB251486}" type="slidenum">
              <a:rPr lang="en-US" smtClean="0"/>
              <a:t>9</a:t>
            </a:fld>
            <a:endParaRPr lang="en-US" dirty="0"/>
          </a:p>
        </p:txBody>
      </p:sp>
    </p:spTree>
    <p:extLst>
      <p:ext uri="{BB962C8B-B14F-4D97-AF65-F5344CB8AC3E}">
        <p14:creationId xmlns:p14="http://schemas.microsoft.com/office/powerpoint/2010/main" val="2342817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
            <a:ext cx="12192000" cy="686816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lnSpc>
                <a:spcPct val="50000"/>
              </a:lnSpc>
              <a:buNone/>
              <a:defRPr sz="2400">
                <a:solidFill>
                  <a:srgbClr val="6830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038600" y="6591300"/>
            <a:ext cx="4114800" cy="244475"/>
          </a:xfrm>
        </p:spPr>
        <p:txBody>
          <a:bodyPr/>
          <a:lstStyle/>
          <a:p>
            <a:endParaRPr lang="en-US" dirty="0"/>
          </a:p>
        </p:txBody>
      </p:sp>
      <p:sp>
        <p:nvSpPr>
          <p:cNvPr id="6" name="Slide Number Placeholder 5"/>
          <p:cNvSpPr>
            <a:spLocks noGrp="1"/>
          </p:cNvSpPr>
          <p:nvPr>
            <p:ph type="sldNum" sz="quarter" idx="12"/>
          </p:nvPr>
        </p:nvSpPr>
        <p:spPr>
          <a:xfrm>
            <a:off x="8553450" y="6591300"/>
            <a:ext cx="1828800" cy="244475"/>
          </a:xfrm>
        </p:spPr>
        <p:txBody>
          <a:bodyPr/>
          <a:lstStyle/>
          <a:p>
            <a:fld id="{C5C9440B-FE1B-4D6C-9D43-1BF02773FE99}" type="slidenum">
              <a:rPr lang="en-US" smtClean="0"/>
              <a:t>‹#›</a:t>
            </a:fld>
            <a:endParaRPr lang="en-US" dirty="0"/>
          </a:p>
        </p:txBody>
      </p:sp>
    </p:spTree>
    <p:extLst>
      <p:ext uri="{BB962C8B-B14F-4D97-AF65-F5344CB8AC3E}">
        <p14:creationId xmlns:p14="http://schemas.microsoft.com/office/powerpoint/2010/main" val="20909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
            <a:ext cx="12192000" cy="6868160"/>
          </a:xfrm>
          <a:prstGeom prst="rect">
            <a:avLst/>
          </a:prstGeom>
        </p:spPr>
      </p:pic>
      <p:sp>
        <p:nvSpPr>
          <p:cNvPr id="2" name="Title 1"/>
          <p:cNvSpPr>
            <a:spLocks noGrp="1"/>
          </p:cNvSpPr>
          <p:nvPr>
            <p:ph type="title"/>
          </p:nvPr>
        </p:nvSpPr>
        <p:spPr>
          <a:xfrm>
            <a:off x="1617132" y="-5080"/>
            <a:ext cx="10193867" cy="1325563"/>
          </a:xfrm>
        </p:spPr>
        <p:txBody>
          <a:bodyPr/>
          <a:lstStyle>
            <a:lvl1pPr>
              <a:defRPr>
                <a:solidFill>
                  <a:srgbClr val="68308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685800" indent="-228600">
              <a:buFont typeface="Wingdings" panose="05000000000000000000" pitchFamily="2" charset="2"/>
              <a:buChar char="ü"/>
              <a:defRPr>
                <a:solidFill>
                  <a:srgbClr val="68308D"/>
                </a:solidFill>
              </a:defRPr>
            </a:lvl2pPr>
            <a:lvl3pPr>
              <a:defRPr>
                <a:solidFill>
                  <a:srgbClr val="F7962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4038600" y="6591300"/>
            <a:ext cx="4114800" cy="244475"/>
          </a:xfrm>
        </p:spPr>
        <p:txBody>
          <a:bodyPr/>
          <a:lstStyle/>
          <a:p>
            <a:endParaRPr lang="en-US" dirty="0"/>
          </a:p>
        </p:txBody>
      </p:sp>
      <p:sp>
        <p:nvSpPr>
          <p:cNvPr id="12" name="Slide Number Placeholder 5"/>
          <p:cNvSpPr>
            <a:spLocks noGrp="1"/>
          </p:cNvSpPr>
          <p:nvPr>
            <p:ph type="sldNum" sz="quarter" idx="12"/>
          </p:nvPr>
        </p:nvSpPr>
        <p:spPr>
          <a:xfrm>
            <a:off x="8553450" y="6591300"/>
            <a:ext cx="1828800" cy="244475"/>
          </a:xfrm>
        </p:spPr>
        <p:txBody>
          <a:bodyPr/>
          <a:lstStyle/>
          <a:p>
            <a:fld id="{C5C9440B-FE1B-4D6C-9D43-1BF02773FE99}" type="slidenum">
              <a:rPr lang="en-US" smtClean="0"/>
              <a:t>‹#›</a:t>
            </a:fld>
            <a:endParaRPr lang="en-US" dirty="0"/>
          </a:p>
        </p:txBody>
      </p:sp>
    </p:spTree>
    <p:extLst>
      <p:ext uri="{BB962C8B-B14F-4D97-AF65-F5344CB8AC3E}">
        <p14:creationId xmlns:p14="http://schemas.microsoft.com/office/powerpoint/2010/main" val="163046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
            <a:ext cx="12192000" cy="686816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68308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1"/>
          </p:nvPr>
        </p:nvSpPr>
        <p:spPr>
          <a:xfrm>
            <a:off x="4038600" y="6591300"/>
            <a:ext cx="4114800" cy="244475"/>
          </a:xfrm>
        </p:spPr>
        <p:txBody>
          <a:bodyPr/>
          <a:lstStyle/>
          <a:p>
            <a:endParaRPr lang="en-US" dirty="0"/>
          </a:p>
        </p:txBody>
      </p:sp>
      <p:sp>
        <p:nvSpPr>
          <p:cNvPr id="9" name="Slide Number Placeholder 5"/>
          <p:cNvSpPr>
            <a:spLocks noGrp="1"/>
          </p:cNvSpPr>
          <p:nvPr>
            <p:ph type="sldNum" sz="quarter" idx="12"/>
          </p:nvPr>
        </p:nvSpPr>
        <p:spPr>
          <a:xfrm>
            <a:off x="8553450" y="6591300"/>
            <a:ext cx="1828800" cy="244475"/>
          </a:xfrm>
        </p:spPr>
        <p:txBody>
          <a:bodyPr/>
          <a:lstStyle/>
          <a:p>
            <a:fld id="{C5C9440B-FE1B-4D6C-9D43-1BF02773FE99}" type="slidenum">
              <a:rPr lang="en-US" smtClean="0"/>
              <a:t>‹#›</a:t>
            </a:fld>
            <a:endParaRPr lang="en-US" dirty="0"/>
          </a:p>
        </p:txBody>
      </p:sp>
    </p:spTree>
    <p:extLst>
      <p:ext uri="{BB962C8B-B14F-4D97-AF65-F5344CB8AC3E}">
        <p14:creationId xmlns:p14="http://schemas.microsoft.com/office/powerpoint/2010/main" val="418965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
            <a:ext cx="12192000" cy="6868160"/>
          </a:xfrm>
          <a:prstGeom prst="rect">
            <a:avLst/>
          </a:prstGeom>
        </p:spPr>
      </p:pic>
      <p:sp>
        <p:nvSpPr>
          <p:cNvPr id="2" name="Title 1"/>
          <p:cNvSpPr>
            <a:spLocks noGrp="1"/>
          </p:cNvSpPr>
          <p:nvPr>
            <p:ph type="title"/>
          </p:nvPr>
        </p:nvSpPr>
        <p:spPr/>
        <p:txBody>
          <a:bodyPr/>
          <a:lstStyle>
            <a:lvl1pPr>
              <a:defRPr>
                <a:solidFill>
                  <a:srgbClr val="68308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2pPr marL="685800" indent="-228600">
              <a:buFont typeface="Wingdings" panose="05000000000000000000" pitchFamily="2" charset="2"/>
              <a:buChar char="ü"/>
              <a:defRPr>
                <a:solidFill>
                  <a:srgbClr val="68308D"/>
                </a:solidFill>
              </a:defRPr>
            </a:lvl2pPr>
            <a:lvl3pPr>
              <a:defRPr>
                <a:solidFill>
                  <a:srgbClr val="F7962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2pPr marL="685800" indent="-228600">
              <a:buFont typeface="Wingdings" panose="05000000000000000000" pitchFamily="2" charset="2"/>
              <a:buChar char="ü"/>
              <a:defRPr>
                <a:solidFill>
                  <a:srgbClr val="68308D"/>
                </a:solidFill>
              </a:defRPr>
            </a:lvl2pPr>
            <a:lvl3pPr>
              <a:defRPr>
                <a:solidFill>
                  <a:srgbClr val="F7962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4038600" y="6591300"/>
            <a:ext cx="4114800" cy="244475"/>
          </a:xfrm>
        </p:spPr>
        <p:txBody>
          <a:bodyPr/>
          <a:lstStyle/>
          <a:p>
            <a:endParaRPr lang="en-US" dirty="0"/>
          </a:p>
        </p:txBody>
      </p:sp>
      <p:sp>
        <p:nvSpPr>
          <p:cNvPr id="10" name="Slide Number Placeholder 5"/>
          <p:cNvSpPr>
            <a:spLocks noGrp="1"/>
          </p:cNvSpPr>
          <p:nvPr>
            <p:ph type="sldNum" sz="quarter" idx="12"/>
          </p:nvPr>
        </p:nvSpPr>
        <p:spPr>
          <a:xfrm>
            <a:off x="8553450" y="6591300"/>
            <a:ext cx="1828800" cy="244475"/>
          </a:xfrm>
        </p:spPr>
        <p:txBody>
          <a:bodyPr/>
          <a:lstStyle/>
          <a:p>
            <a:fld id="{C5C9440B-FE1B-4D6C-9D43-1BF02773FE99}" type="slidenum">
              <a:rPr lang="en-US" smtClean="0"/>
              <a:t>‹#›</a:t>
            </a:fld>
            <a:endParaRPr lang="en-US" dirty="0"/>
          </a:p>
        </p:txBody>
      </p:sp>
    </p:spTree>
    <p:extLst>
      <p:ext uri="{BB962C8B-B14F-4D97-AF65-F5344CB8AC3E}">
        <p14:creationId xmlns:p14="http://schemas.microsoft.com/office/powerpoint/2010/main" val="182970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
            <a:ext cx="12192000" cy="6868160"/>
          </a:xfrm>
          <a:prstGeom prst="rect">
            <a:avLst/>
          </a:prstGeom>
        </p:spPr>
      </p:pic>
      <p:sp>
        <p:nvSpPr>
          <p:cNvPr id="7" name="Footer Placeholder 4"/>
          <p:cNvSpPr>
            <a:spLocks noGrp="1"/>
          </p:cNvSpPr>
          <p:nvPr>
            <p:ph type="ftr" sz="quarter" idx="11"/>
          </p:nvPr>
        </p:nvSpPr>
        <p:spPr>
          <a:xfrm>
            <a:off x="4038600" y="6591300"/>
            <a:ext cx="4114800" cy="244475"/>
          </a:xfrm>
        </p:spPr>
        <p:txBody>
          <a:bodyPr/>
          <a:lstStyle/>
          <a:p>
            <a:endParaRPr lang="en-US" dirty="0"/>
          </a:p>
        </p:txBody>
      </p:sp>
      <p:sp>
        <p:nvSpPr>
          <p:cNvPr id="8" name="Slide Number Placeholder 5"/>
          <p:cNvSpPr>
            <a:spLocks noGrp="1"/>
          </p:cNvSpPr>
          <p:nvPr>
            <p:ph type="sldNum" sz="quarter" idx="12"/>
          </p:nvPr>
        </p:nvSpPr>
        <p:spPr>
          <a:xfrm>
            <a:off x="8553450" y="6591300"/>
            <a:ext cx="1828800" cy="244475"/>
          </a:xfrm>
        </p:spPr>
        <p:txBody>
          <a:bodyPr/>
          <a:lstStyle/>
          <a:p>
            <a:fld id="{C5C9440B-FE1B-4D6C-9D43-1BF02773FE99}" type="slidenum">
              <a:rPr lang="en-US" smtClean="0"/>
              <a:t>‹#›</a:t>
            </a:fld>
            <a:endParaRPr lang="en-US" dirty="0"/>
          </a:p>
        </p:txBody>
      </p:sp>
      <p:sp>
        <p:nvSpPr>
          <p:cNvPr id="9" name="Title 1"/>
          <p:cNvSpPr>
            <a:spLocks noGrp="1"/>
          </p:cNvSpPr>
          <p:nvPr>
            <p:ph type="title"/>
          </p:nvPr>
        </p:nvSpPr>
        <p:spPr>
          <a:xfrm>
            <a:off x="1617132" y="-5080"/>
            <a:ext cx="10193867" cy="1325563"/>
          </a:xfrm>
        </p:spPr>
        <p:txBody>
          <a:bodyPr/>
          <a:lstStyle>
            <a:lvl1pPr>
              <a:defRPr>
                <a:solidFill>
                  <a:srgbClr val="68308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40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
            <a:ext cx="12192000" cy="6868160"/>
          </a:xfrm>
          <a:prstGeom prst="rect">
            <a:avLst/>
          </a:prstGeom>
        </p:spPr>
      </p:pic>
      <p:sp>
        <p:nvSpPr>
          <p:cNvPr id="6" name="Footer Placeholder 4"/>
          <p:cNvSpPr>
            <a:spLocks noGrp="1"/>
          </p:cNvSpPr>
          <p:nvPr>
            <p:ph type="ftr" sz="quarter" idx="11"/>
          </p:nvPr>
        </p:nvSpPr>
        <p:spPr>
          <a:xfrm>
            <a:off x="4038600" y="6591300"/>
            <a:ext cx="4114800" cy="244475"/>
          </a:xfrm>
        </p:spPr>
        <p:txBody>
          <a:bodyPr/>
          <a:lstStyle/>
          <a:p>
            <a:endParaRPr lang="en-US" dirty="0"/>
          </a:p>
        </p:txBody>
      </p:sp>
      <p:sp>
        <p:nvSpPr>
          <p:cNvPr id="7" name="Slide Number Placeholder 5"/>
          <p:cNvSpPr>
            <a:spLocks noGrp="1"/>
          </p:cNvSpPr>
          <p:nvPr>
            <p:ph type="sldNum" sz="quarter" idx="12"/>
          </p:nvPr>
        </p:nvSpPr>
        <p:spPr>
          <a:xfrm>
            <a:off x="8553450" y="6591300"/>
            <a:ext cx="1828800" cy="244475"/>
          </a:xfrm>
        </p:spPr>
        <p:txBody>
          <a:bodyPr/>
          <a:lstStyle/>
          <a:p>
            <a:fld id="{C5C9440B-FE1B-4D6C-9D43-1BF02773FE99}" type="slidenum">
              <a:rPr lang="en-US" smtClean="0"/>
              <a:t>‹#›</a:t>
            </a:fld>
            <a:endParaRPr lang="en-US" dirty="0"/>
          </a:p>
        </p:txBody>
      </p:sp>
    </p:spTree>
    <p:extLst>
      <p:ext uri="{BB962C8B-B14F-4D97-AF65-F5344CB8AC3E}">
        <p14:creationId xmlns:p14="http://schemas.microsoft.com/office/powerpoint/2010/main" val="416719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9440B-FE1B-4D6C-9D43-1BF02773FE99}" type="slidenum">
              <a:rPr lang="en-US" smtClean="0"/>
              <a:t>‹#›</a:t>
            </a:fld>
            <a:endParaRPr lang="en-US" dirty="0"/>
          </a:p>
        </p:txBody>
      </p:sp>
    </p:spTree>
    <p:extLst>
      <p:ext uri="{BB962C8B-B14F-4D97-AF65-F5344CB8AC3E}">
        <p14:creationId xmlns:p14="http://schemas.microsoft.com/office/powerpoint/2010/main" val="128211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0" dirty="0" smtClean="0"/>
              <a:t>Convetra, Inc. </a:t>
            </a:r>
            <a:endParaRPr lang="en-US" b="0" dirty="0"/>
          </a:p>
        </p:txBody>
      </p:sp>
      <p:sp>
        <p:nvSpPr>
          <p:cNvPr id="4" name="Rectangle 3"/>
          <p:cNvSpPr/>
          <p:nvPr/>
        </p:nvSpPr>
        <p:spPr>
          <a:xfrm>
            <a:off x="4876800" y="5035296"/>
            <a:ext cx="2438399" cy="307777"/>
          </a:xfrm>
          <a:prstGeom prst="rect">
            <a:avLst/>
          </a:prstGeom>
        </p:spPr>
        <p:txBody>
          <a:bodyPr wrap="square">
            <a:spAutoFit/>
          </a:bodyPr>
          <a:lstStyle/>
          <a:p>
            <a:pPr algn="ctr">
              <a:lnSpc>
                <a:spcPct val="100000"/>
              </a:lnSpc>
              <a:spcBef>
                <a:spcPts val="0"/>
              </a:spcBef>
            </a:pPr>
            <a:endParaRPr lang="en-US" sz="1400" dirty="0">
              <a:solidFill>
                <a:srgbClr val="001A72"/>
              </a:solidFill>
            </a:endParaRPr>
          </a:p>
        </p:txBody>
      </p:sp>
      <p:sp>
        <p:nvSpPr>
          <p:cNvPr id="5" name="Slide Number Placeholder 4"/>
          <p:cNvSpPr>
            <a:spLocks noGrp="1"/>
          </p:cNvSpPr>
          <p:nvPr>
            <p:ph type="sldNum" sz="quarter" idx="12"/>
          </p:nvPr>
        </p:nvSpPr>
        <p:spPr/>
        <p:txBody>
          <a:bodyPr/>
          <a:lstStyle/>
          <a:p>
            <a:fld id="{C5C9440B-FE1B-4D6C-9D43-1BF02773FE99}" type="slidenum">
              <a:rPr lang="en-US" smtClean="0"/>
              <a:t>1</a:t>
            </a:fld>
            <a:endParaRPr lang="en-US" dirty="0"/>
          </a:p>
        </p:txBody>
      </p:sp>
    </p:spTree>
    <p:extLst>
      <p:ext uri="{BB962C8B-B14F-4D97-AF65-F5344CB8AC3E}">
        <p14:creationId xmlns:p14="http://schemas.microsoft.com/office/powerpoint/2010/main" val="2535265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10</a:t>
            </a:fld>
            <a:endParaRPr lang="en-US" dirty="0"/>
          </a:p>
        </p:txBody>
      </p:sp>
      <p:sp>
        <p:nvSpPr>
          <p:cNvPr id="6" name="Rectangle 5"/>
          <p:cNvSpPr/>
          <p:nvPr/>
        </p:nvSpPr>
        <p:spPr>
          <a:xfrm>
            <a:off x="615462" y="1153577"/>
            <a:ext cx="10966938" cy="3754874"/>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200" b="1" dirty="0" smtClean="0"/>
              <a:t>Force plate analysis of Grade 1 or 2 elbow OA </a:t>
            </a:r>
            <a:r>
              <a:rPr lang="en-US" sz="2200" b="1" dirty="0" smtClean="0"/>
              <a:t>(elbow reinjection )</a:t>
            </a:r>
          </a:p>
          <a:p>
            <a:pPr marL="800100" lvl="1" indent="-342900">
              <a:spcAft>
                <a:spcPts val="600"/>
              </a:spcAft>
              <a:buFont typeface="Arial" panose="020B0604020202020204" pitchFamily="34" charset="0"/>
              <a:buChar char="•"/>
            </a:pPr>
            <a:r>
              <a:rPr lang="en-US" sz="2200" dirty="0" smtClean="0"/>
              <a:t>10 dogs with grade 1 or 2 elbow OA in which both affected elbows were injected</a:t>
            </a:r>
          </a:p>
          <a:p>
            <a:pPr marL="800100" lvl="1" indent="-342900">
              <a:spcAft>
                <a:spcPts val="600"/>
              </a:spcAft>
              <a:buFont typeface="Arial" panose="020B0604020202020204" pitchFamily="34" charset="0"/>
              <a:buChar char="•"/>
            </a:pPr>
            <a:r>
              <a:rPr lang="en-US" sz="2200" u="sng" dirty="0" smtClean="0"/>
              <a:t>&gt;</a:t>
            </a:r>
            <a:r>
              <a:rPr lang="en-US" sz="2200" dirty="0" smtClean="0"/>
              <a:t> </a:t>
            </a:r>
            <a:r>
              <a:rPr lang="en-US" sz="2200" dirty="0" smtClean="0"/>
              <a:t>5% positive change in PVF or VI considered a successful treatment effect</a:t>
            </a:r>
            <a:endParaRPr lang="en-US" sz="2200" u="sng" dirty="0" smtClean="0"/>
          </a:p>
          <a:p>
            <a:pPr marL="800100" lvl="1" indent="-342900">
              <a:spcAft>
                <a:spcPts val="600"/>
              </a:spcAft>
              <a:buFont typeface="Arial" panose="020B0604020202020204" pitchFamily="34" charset="0"/>
              <a:buChar char="•"/>
            </a:pPr>
            <a:r>
              <a:rPr lang="en-US" sz="2200" dirty="0" smtClean="0"/>
              <a:t>Each dog served as its own control comparing each time point to initial baseline data</a:t>
            </a:r>
          </a:p>
          <a:p>
            <a:pPr marL="800100" lvl="1" indent="-342900">
              <a:spcAft>
                <a:spcPts val="600"/>
              </a:spcAft>
              <a:buFont typeface="Arial" panose="020B0604020202020204" pitchFamily="34" charset="0"/>
              <a:buChar char="•"/>
            </a:pPr>
            <a:r>
              <a:rPr lang="en-US" sz="2200" dirty="0" smtClean="0"/>
              <a:t>Label dosed (1.75 </a:t>
            </a:r>
            <a:r>
              <a:rPr lang="en-US" sz="2200" dirty="0" err="1" smtClean="0"/>
              <a:t>mCi</a:t>
            </a:r>
            <a:r>
              <a:rPr lang="en-US" sz="2200" dirty="0" smtClean="0"/>
              <a:t> per </a:t>
            </a:r>
            <a:r>
              <a:rPr lang="en-US" sz="2200" dirty="0" smtClean="0"/>
              <a:t>joint in a 50 lb. dog) </a:t>
            </a:r>
          </a:p>
          <a:p>
            <a:pPr marL="800100" lvl="1" indent="-342900">
              <a:spcAft>
                <a:spcPts val="600"/>
              </a:spcAft>
              <a:buFont typeface="Arial" panose="020B0604020202020204" pitchFamily="34" charset="0"/>
              <a:buChar char="•"/>
            </a:pPr>
            <a:r>
              <a:rPr lang="en-US" sz="2200" dirty="0" smtClean="0"/>
              <a:t>Baseline, 3 and 6 month force plate evaluations only</a:t>
            </a:r>
          </a:p>
          <a:p>
            <a:pPr marL="800100" lvl="1" indent="-342900">
              <a:spcAft>
                <a:spcPts val="600"/>
              </a:spcAft>
              <a:buFont typeface="Arial" panose="020B0604020202020204" pitchFamily="34" charset="0"/>
              <a:buChar char="•"/>
            </a:pPr>
            <a:r>
              <a:rPr lang="en-US" sz="2200" dirty="0" smtClean="0"/>
              <a:t>6/9 (67%) treatment effect at one or more time points</a:t>
            </a:r>
          </a:p>
          <a:p>
            <a:pPr marL="342900" indent="-342900">
              <a:spcAft>
                <a:spcPts val="600"/>
              </a:spcAft>
              <a:buFont typeface="Wingdings" panose="05000000000000000000" pitchFamily="2" charset="2"/>
              <a:buChar char="ü"/>
            </a:pPr>
            <a:r>
              <a:rPr lang="en-US" sz="2200" b="1" dirty="0"/>
              <a:t>3</a:t>
            </a:r>
            <a:r>
              <a:rPr lang="en-US" sz="2200" b="1" dirty="0" smtClean="0"/>
              <a:t> months – </a:t>
            </a:r>
            <a:r>
              <a:rPr lang="en-US" sz="2200" dirty="0" smtClean="0"/>
              <a:t>5/9 (56%) treatment success</a:t>
            </a:r>
            <a:endParaRPr lang="en-US" sz="2200" b="1" dirty="0"/>
          </a:p>
          <a:p>
            <a:pPr marL="342900" indent="-342900">
              <a:spcAft>
                <a:spcPts val="600"/>
              </a:spcAft>
              <a:buFont typeface="Wingdings" panose="05000000000000000000" pitchFamily="2" charset="2"/>
              <a:buChar char="ü"/>
            </a:pPr>
            <a:r>
              <a:rPr lang="en-US" sz="2200" b="1" dirty="0"/>
              <a:t>6</a:t>
            </a:r>
            <a:r>
              <a:rPr lang="en-US" sz="2200" b="1" dirty="0" smtClean="0"/>
              <a:t> months – </a:t>
            </a:r>
            <a:r>
              <a:rPr lang="en-US" sz="2200" dirty="0" smtClean="0"/>
              <a:t>6/9 (67%) treatment success</a:t>
            </a:r>
          </a:p>
        </p:txBody>
      </p:sp>
      <p:sp>
        <p:nvSpPr>
          <p:cNvPr id="7" name="Title 1"/>
          <p:cNvSpPr>
            <a:spLocks noGrp="1"/>
          </p:cNvSpPr>
          <p:nvPr>
            <p:ph type="title"/>
          </p:nvPr>
        </p:nvSpPr>
        <p:spPr>
          <a:xfrm>
            <a:off x="1617132" y="-5080"/>
            <a:ext cx="10193867" cy="1325563"/>
          </a:xfrm>
        </p:spPr>
        <p:txBody>
          <a:bodyPr>
            <a:normAutofit/>
          </a:bodyPr>
          <a:lstStyle/>
          <a:p>
            <a:r>
              <a:rPr lang="en-US" dirty="0" smtClean="0"/>
              <a:t>How Effective is                           ?</a:t>
            </a:r>
            <a:endParaRPr lang="en-US" sz="27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424" y="112405"/>
            <a:ext cx="3985963" cy="802175"/>
          </a:xfrm>
          <a:prstGeom prst="rect">
            <a:avLst/>
          </a:prstGeom>
        </p:spPr>
      </p:pic>
    </p:spTree>
    <p:extLst>
      <p:ext uri="{BB962C8B-B14F-4D97-AF65-F5344CB8AC3E}">
        <p14:creationId xmlns:p14="http://schemas.microsoft.com/office/powerpoint/2010/main" val="374696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11</a:t>
            </a:fld>
            <a:endParaRPr lang="en-US" dirty="0"/>
          </a:p>
        </p:txBody>
      </p:sp>
      <p:sp>
        <p:nvSpPr>
          <p:cNvPr id="6" name="Rectangle 5"/>
          <p:cNvSpPr/>
          <p:nvPr/>
        </p:nvSpPr>
        <p:spPr>
          <a:xfrm>
            <a:off x="615462" y="1153577"/>
            <a:ext cx="10966938" cy="4401205"/>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000" b="1" dirty="0" smtClean="0"/>
              <a:t>Clinicians lameness assessment (single leg injected)</a:t>
            </a:r>
            <a:endParaRPr lang="en-US" sz="2000" b="1" dirty="0"/>
          </a:p>
          <a:p>
            <a:pPr marL="800100" lvl="1" indent="-342900">
              <a:spcAft>
                <a:spcPts val="600"/>
              </a:spcAft>
              <a:buFont typeface="Arial" panose="020B0604020202020204" pitchFamily="34" charset="0"/>
              <a:buChar char="•"/>
            </a:pPr>
            <a:r>
              <a:rPr lang="en-US" sz="2000" dirty="0" smtClean="0"/>
              <a:t>Lameness grading from 0 – 5 (worst)</a:t>
            </a:r>
          </a:p>
          <a:p>
            <a:pPr marL="800100" lvl="1" indent="-342900">
              <a:spcAft>
                <a:spcPts val="600"/>
              </a:spcAft>
              <a:buFont typeface="Arial" panose="020B0604020202020204" pitchFamily="34" charset="0"/>
              <a:buChar char="•"/>
            </a:pPr>
            <a:r>
              <a:rPr lang="en-US" sz="2000" dirty="0" smtClean="0"/>
              <a:t>Evaluated at walk and trot before and after joint manipulation</a:t>
            </a:r>
          </a:p>
          <a:p>
            <a:pPr marL="800100" lvl="1" indent="-342900">
              <a:spcAft>
                <a:spcPts val="600"/>
              </a:spcAft>
              <a:buFont typeface="Arial" panose="020B0604020202020204" pitchFamily="34" charset="0"/>
              <a:buChar char="•"/>
            </a:pPr>
            <a:r>
              <a:rPr lang="en-US" sz="2000" dirty="0" smtClean="0"/>
              <a:t>Each dog served as its own control comparing each time point to initial baseline data</a:t>
            </a:r>
          </a:p>
          <a:p>
            <a:pPr marL="800100" lvl="1" indent="-342900">
              <a:spcAft>
                <a:spcPts val="600"/>
              </a:spcAft>
              <a:buFont typeface="Arial" panose="020B0604020202020204" pitchFamily="34" charset="0"/>
              <a:buChar char="•"/>
            </a:pPr>
            <a:r>
              <a:rPr lang="en-US" sz="2000" dirty="0"/>
              <a:t>34 dogs in the Per Protocol group</a:t>
            </a:r>
          </a:p>
          <a:p>
            <a:pPr marL="800100" lvl="1" indent="-342900">
              <a:spcAft>
                <a:spcPts val="600"/>
              </a:spcAft>
              <a:buFont typeface="Arial" panose="020B0604020202020204" pitchFamily="34" charset="0"/>
              <a:buChar char="•"/>
            </a:pPr>
            <a:r>
              <a:rPr lang="en-US" sz="2000" dirty="0" smtClean="0"/>
              <a:t>3 different dosages (1.0, </a:t>
            </a:r>
            <a:r>
              <a:rPr lang="en-US" sz="2000" b="1" dirty="0" smtClean="0"/>
              <a:t>1.75</a:t>
            </a:r>
            <a:r>
              <a:rPr lang="en-US" sz="2000" dirty="0" smtClean="0"/>
              <a:t> and 2.5 </a:t>
            </a:r>
            <a:r>
              <a:rPr lang="en-US" sz="2000" dirty="0" err="1" smtClean="0"/>
              <a:t>mCi</a:t>
            </a:r>
            <a:r>
              <a:rPr lang="en-US" sz="2000" dirty="0" smtClean="0"/>
              <a:t> per </a:t>
            </a:r>
            <a:r>
              <a:rPr lang="en-US" sz="2000" dirty="0" smtClean="0"/>
              <a:t>joint for 50 lb. dog) </a:t>
            </a:r>
          </a:p>
          <a:p>
            <a:pPr marL="342900" indent="-342900">
              <a:spcAft>
                <a:spcPts val="600"/>
              </a:spcAft>
              <a:buFont typeface="Wingdings" panose="05000000000000000000" pitchFamily="2" charset="2"/>
              <a:buChar char="ü"/>
            </a:pPr>
            <a:r>
              <a:rPr lang="en-US" sz="2000" b="1" dirty="0" smtClean="0"/>
              <a:t>9 months – </a:t>
            </a:r>
            <a:r>
              <a:rPr lang="en-US" sz="2000" dirty="0"/>
              <a:t>changes from baseline, indicating improvement from baseline, were found to be statistically significant </a:t>
            </a:r>
            <a:r>
              <a:rPr lang="en-US" sz="2000" dirty="0" smtClean="0"/>
              <a:t>(n=18) </a:t>
            </a:r>
            <a:endParaRPr lang="en-US" sz="2000" dirty="0"/>
          </a:p>
          <a:p>
            <a:pPr marL="342900" indent="-342900">
              <a:spcAft>
                <a:spcPts val="600"/>
              </a:spcAft>
              <a:buFont typeface="Wingdings" panose="05000000000000000000" pitchFamily="2" charset="2"/>
              <a:buChar char="ü"/>
            </a:pPr>
            <a:r>
              <a:rPr lang="en-US" sz="2000" b="1" dirty="0" smtClean="0"/>
              <a:t>12 months – </a:t>
            </a:r>
            <a:r>
              <a:rPr lang="en-US" sz="2000" dirty="0"/>
              <a:t>changes from baseline, indicating improvement from baseline, were found to be statistically </a:t>
            </a:r>
            <a:r>
              <a:rPr lang="en-US" sz="2000" dirty="0" smtClean="0"/>
              <a:t>significant (n=19)</a:t>
            </a:r>
          </a:p>
          <a:p>
            <a:pPr marL="342900" indent="-342900">
              <a:spcAft>
                <a:spcPts val="600"/>
              </a:spcAft>
              <a:buFont typeface="Wingdings" panose="05000000000000000000" pitchFamily="2" charset="2"/>
              <a:buChar char="ü"/>
            </a:pPr>
            <a:r>
              <a:rPr lang="en-US" sz="2000" b="1" dirty="0" err="1" smtClean="0"/>
              <a:t>McNemars</a:t>
            </a:r>
            <a:r>
              <a:rPr lang="en-US" sz="2000" b="1" dirty="0" smtClean="0"/>
              <a:t> test </a:t>
            </a:r>
            <a:r>
              <a:rPr lang="en-US" sz="2000" dirty="0" smtClean="0"/>
              <a:t>–</a:t>
            </a:r>
            <a:r>
              <a:rPr lang="en-US" sz="2000" dirty="0"/>
              <a:t>t</a:t>
            </a:r>
            <a:r>
              <a:rPr lang="en-US" sz="2000" dirty="0" smtClean="0"/>
              <a:t>he </a:t>
            </a:r>
            <a:r>
              <a:rPr lang="en-US" sz="2000" dirty="0"/>
              <a:t>comparison of </a:t>
            </a:r>
            <a:r>
              <a:rPr lang="en-US" sz="2000" dirty="0" err="1" smtClean="0"/>
              <a:t>cBPI</a:t>
            </a:r>
            <a:r>
              <a:rPr lang="en-US" sz="2000" dirty="0" smtClean="0"/>
              <a:t> </a:t>
            </a:r>
            <a:r>
              <a:rPr lang="en-US" sz="2000" dirty="0"/>
              <a:t>success to c</a:t>
            </a:r>
            <a:r>
              <a:rPr lang="en-US" sz="2000" dirty="0" smtClean="0"/>
              <a:t>linician-assessed </a:t>
            </a:r>
            <a:r>
              <a:rPr lang="en-US" sz="2000" dirty="0"/>
              <a:t>lameness success </a:t>
            </a:r>
            <a:r>
              <a:rPr lang="en-US" sz="2000" dirty="0" smtClean="0"/>
              <a:t>comparing </a:t>
            </a:r>
            <a:r>
              <a:rPr lang="en-US" sz="2000" dirty="0"/>
              <a:t>baseline to each </a:t>
            </a:r>
            <a:r>
              <a:rPr lang="en-US" sz="2000" dirty="0" smtClean="0"/>
              <a:t>visit indicated statistical agreement</a:t>
            </a:r>
            <a:r>
              <a:rPr lang="en-US" sz="2000" dirty="0"/>
              <a:t>.</a:t>
            </a:r>
            <a:r>
              <a:rPr lang="en-US" sz="2000" dirty="0" smtClean="0"/>
              <a:t>  </a:t>
            </a:r>
            <a:endParaRPr lang="en-US" sz="2000"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How Effective is                           ?</a:t>
            </a:r>
            <a:endParaRPr lang="en-US" sz="27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424" y="112405"/>
            <a:ext cx="3985963" cy="802175"/>
          </a:xfrm>
          <a:prstGeom prst="rect">
            <a:avLst/>
          </a:prstGeom>
        </p:spPr>
      </p:pic>
    </p:spTree>
    <p:extLst>
      <p:ext uri="{BB962C8B-B14F-4D97-AF65-F5344CB8AC3E}">
        <p14:creationId xmlns:p14="http://schemas.microsoft.com/office/powerpoint/2010/main" val="1075832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12</a:t>
            </a:fld>
            <a:endParaRPr lang="en-US" dirty="0"/>
          </a:p>
        </p:txBody>
      </p:sp>
      <p:sp>
        <p:nvSpPr>
          <p:cNvPr id="6" name="Rectangle 5"/>
          <p:cNvSpPr/>
          <p:nvPr/>
        </p:nvSpPr>
        <p:spPr>
          <a:xfrm>
            <a:off x="615462" y="1153577"/>
            <a:ext cx="11294316" cy="1969770"/>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000" b="1" dirty="0" smtClean="0"/>
              <a:t>Mykonos, 1.5 </a:t>
            </a:r>
            <a:r>
              <a:rPr lang="en-US" sz="2000" b="1" dirty="0" smtClean="0"/>
              <a:t>year old, </a:t>
            </a:r>
            <a:r>
              <a:rPr lang="en-US" sz="2000" b="1" dirty="0" smtClean="0"/>
              <a:t>castrated male, 88 lb. German Shephard, bilateral </a:t>
            </a:r>
            <a:r>
              <a:rPr lang="en-US" sz="2000" b="1" dirty="0" err="1" smtClean="0"/>
              <a:t>ununited</a:t>
            </a:r>
            <a:r>
              <a:rPr lang="en-US" sz="2000" b="1" dirty="0" smtClean="0"/>
              <a:t> </a:t>
            </a:r>
            <a:r>
              <a:rPr lang="en-US" sz="2000" b="1" dirty="0" err="1" smtClean="0"/>
              <a:t>anconeal</a:t>
            </a:r>
            <a:r>
              <a:rPr lang="en-US" sz="2000" b="1" dirty="0" smtClean="0"/>
              <a:t> </a:t>
            </a:r>
            <a:r>
              <a:rPr lang="en-US" sz="2000" b="1" dirty="0" err="1" smtClean="0"/>
              <a:t>prs</a:t>
            </a:r>
            <a:r>
              <a:rPr lang="en-US" sz="2000" b="1" dirty="0" smtClean="0"/>
              <a:t>.</a:t>
            </a:r>
            <a:endParaRPr lang="en-US" sz="2000" b="1" dirty="0"/>
          </a:p>
          <a:p>
            <a:pPr marL="800100" lvl="1" indent="-342900">
              <a:spcAft>
                <a:spcPts val="600"/>
              </a:spcAft>
              <a:buFont typeface="Wingdings" panose="05000000000000000000" pitchFamily="2" charset="2"/>
              <a:buChar char="ü"/>
            </a:pPr>
            <a:r>
              <a:rPr lang="en-US" sz="2000" b="1" dirty="0" smtClean="0"/>
              <a:t>Right elbow injected with label dose 10/14/15</a:t>
            </a:r>
          </a:p>
          <a:p>
            <a:pPr marL="800100" lvl="1" indent="-342900">
              <a:spcAft>
                <a:spcPts val="600"/>
              </a:spcAft>
              <a:buFont typeface="Wingdings" panose="05000000000000000000" pitchFamily="2" charset="2"/>
              <a:buChar char="ü"/>
            </a:pPr>
            <a:r>
              <a:rPr lang="en-US" sz="2000" b="1" dirty="0" smtClean="0"/>
              <a:t>Left elbow injected with label dose 9/20/16</a:t>
            </a:r>
          </a:p>
          <a:p>
            <a:pPr marL="800100" lvl="1" indent="-342900">
              <a:spcAft>
                <a:spcPts val="600"/>
              </a:spcAft>
              <a:buFont typeface="Wingdings" panose="05000000000000000000" pitchFamily="2" charset="2"/>
              <a:buChar char="ü"/>
            </a:pPr>
            <a:r>
              <a:rPr lang="en-US" sz="2000" b="1" dirty="0" smtClean="0"/>
              <a:t>Both elbows injected with label dose 12/18/17</a:t>
            </a:r>
            <a:endParaRPr lang="en-US" sz="2000" dirty="0"/>
          </a:p>
          <a:p>
            <a:pPr lvl="1">
              <a:spcAft>
                <a:spcPts val="600"/>
              </a:spcAft>
            </a:pPr>
            <a:endParaRPr lang="en-US" sz="2200" b="1"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Mykonos Experience With</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224" y="114959"/>
            <a:ext cx="3985963" cy="8021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89611330"/>
              </p:ext>
            </p:extLst>
          </p:nvPr>
        </p:nvGraphicFramePr>
        <p:xfrm>
          <a:off x="615464" y="2717858"/>
          <a:ext cx="10952758" cy="3020905"/>
        </p:xfrm>
        <a:graphic>
          <a:graphicData uri="http://schemas.openxmlformats.org/drawingml/2006/table">
            <a:tbl>
              <a:tblPr firstRow="1" bandRow="1">
                <a:tableStyleId>{5C22544A-7EE6-4342-B048-85BDC9FD1C3A}</a:tableStyleId>
              </a:tblPr>
              <a:tblGrid>
                <a:gridCol w="1755349"/>
                <a:gridCol w="1092353"/>
                <a:gridCol w="1092352"/>
                <a:gridCol w="927839"/>
                <a:gridCol w="1216973"/>
                <a:gridCol w="1216973"/>
                <a:gridCol w="1216973"/>
                <a:gridCol w="1216973"/>
                <a:gridCol w="1216973"/>
              </a:tblGrid>
              <a:tr h="406837">
                <a:tc>
                  <a:txBody>
                    <a:bodyPr/>
                    <a:lstStyle/>
                    <a:p>
                      <a:r>
                        <a:rPr lang="en-US" dirty="0" err="1" smtClean="0"/>
                        <a:t>cBPI</a:t>
                      </a:r>
                      <a:r>
                        <a:rPr lang="en-US" dirty="0" smtClean="0"/>
                        <a:t> scoring</a:t>
                      </a:r>
                      <a:endParaRPr lang="en-US" dirty="0"/>
                    </a:p>
                  </a:txBody>
                  <a:tcPr/>
                </a:tc>
                <a:tc>
                  <a:txBody>
                    <a:bodyPr/>
                    <a:lstStyle/>
                    <a:p>
                      <a:r>
                        <a:rPr lang="en-US" dirty="0" smtClean="0"/>
                        <a:t>Baseline</a:t>
                      </a:r>
                      <a:endParaRPr lang="en-US" dirty="0"/>
                    </a:p>
                  </a:txBody>
                  <a:tcPr/>
                </a:tc>
                <a:tc>
                  <a:txBody>
                    <a:bodyPr/>
                    <a:lstStyle/>
                    <a:p>
                      <a:r>
                        <a:rPr lang="en-US" dirty="0" smtClean="0"/>
                        <a:t>1 mos.</a:t>
                      </a:r>
                      <a:endParaRPr lang="en-US" dirty="0"/>
                    </a:p>
                  </a:txBody>
                  <a:tcPr/>
                </a:tc>
                <a:tc>
                  <a:txBody>
                    <a:bodyPr/>
                    <a:lstStyle/>
                    <a:p>
                      <a:r>
                        <a:rPr lang="en-US" dirty="0" smtClean="0"/>
                        <a:t>3 mos.</a:t>
                      </a:r>
                      <a:endParaRPr lang="en-US" dirty="0"/>
                    </a:p>
                  </a:txBody>
                  <a:tcPr/>
                </a:tc>
                <a:tc>
                  <a:txBody>
                    <a:bodyPr/>
                    <a:lstStyle/>
                    <a:p>
                      <a:r>
                        <a:rPr lang="en-US" dirty="0" smtClean="0"/>
                        <a:t>6 mos.</a:t>
                      </a:r>
                      <a:endParaRPr lang="en-US" dirty="0"/>
                    </a:p>
                  </a:txBody>
                  <a:tcPr/>
                </a:tc>
                <a:tc>
                  <a:txBody>
                    <a:bodyPr/>
                    <a:lstStyle/>
                    <a:p>
                      <a:r>
                        <a:rPr lang="en-US" dirty="0" smtClean="0"/>
                        <a:t>9 mos.</a:t>
                      </a:r>
                      <a:endParaRPr lang="en-US" dirty="0"/>
                    </a:p>
                  </a:txBody>
                  <a:tcPr/>
                </a:tc>
                <a:tc>
                  <a:txBody>
                    <a:bodyPr/>
                    <a:lstStyle/>
                    <a:p>
                      <a:r>
                        <a:rPr lang="en-US" dirty="0" smtClean="0"/>
                        <a:t>Baseline</a:t>
                      </a:r>
                      <a:r>
                        <a:rPr lang="en-US" baseline="30000" dirty="0" smtClean="0"/>
                        <a:t>2</a:t>
                      </a:r>
                      <a:endParaRPr lang="en-US" dirty="0"/>
                    </a:p>
                  </a:txBody>
                  <a:tcPr/>
                </a:tc>
                <a:tc>
                  <a:txBody>
                    <a:bodyPr/>
                    <a:lstStyle/>
                    <a:p>
                      <a:r>
                        <a:rPr lang="en-US" dirty="0" smtClean="0"/>
                        <a:t>1 mos.</a:t>
                      </a:r>
                      <a:endParaRPr lang="en-US" dirty="0"/>
                    </a:p>
                  </a:txBody>
                  <a:tcPr/>
                </a:tc>
                <a:tc>
                  <a:txBody>
                    <a:bodyPr/>
                    <a:lstStyle/>
                    <a:p>
                      <a:r>
                        <a:rPr lang="en-US" dirty="0" smtClean="0"/>
                        <a:t>3 mos.</a:t>
                      </a:r>
                      <a:endParaRPr lang="en-US" dirty="0"/>
                    </a:p>
                  </a:txBody>
                  <a:tcPr/>
                </a:tc>
              </a:tr>
              <a:tr h="418136">
                <a:tc>
                  <a:txBody>
                    <a:bodyPr/>
                    <a:lstStyle/>
                    <a:p>
                      <a:r>
                        <a:rPr lang="en-US" dirty="0" smtClean="0"/>
                        <a:t>Date</a:t>
                      </a:r>
                      <a:endParaRPr lang="en-US" dirty="0"/>
                    </a:p>
                  </a:txBody>
                  <a:tcPr/>
                </a:tc>
                <a:tc>
                  <a:txBody>
                    <a:bodyPr/>
                    <a:lstStyle/>
                    <a:p>
                      <a:r>
                        <a:rPr lang="en-US" dirty="0" smtClean="0"/>
                        <a:t>10/13/15</a:t>
                      </a:r>
                      <a:endParaRPr lang="en-US" dirty="0"/>
                    </a:p>
                  </a:txBody>
                  <a:tcPr/>
                </a:tc>
                <a:tc>
                  <a:txBody>
                    <a:bodyPr/>
                    <a:lstStyle/>
                    <a:p>
                      <a:r>
                        <a:rPr lang="en-US" dirty="0" smtClean="0"/>
                        <a:t>11/10/15</a:t>
                      </a:r>
                      <a:endParaRPr lang="en-US" dirty="0"/>
                    </a:p>
                  </a:txBody>
                  <a:tcPr/>
                </a:tc>
                <a:tc>
                  <a:txBody>
                    <a:bodyPr/>
                    <a:lstStyle/>
                    <a:p>
                      <a:r>
                        <a:rPr lang="en-US" dirty="0" smtClean="0"/>
                        <a:t>1/7/16</a:t>
                      </a:r>
                      <a:endParaRPr lang="en-US" dirty="0"/>
                    </a:p>
                  </a:txBody>
                  <a:tcPr/>
                </a:tc>
                <a:tc>
                  <a:txBody>
                    <a:bodyPr/>
                    <a:lstStyle/>
                    <a:p>
                      <a:r>
                        <a:rPr lang="en-US" dirty="0" smtClean="0"/>
                        <a:t>4/1/16</a:t>
                      </a:r>
                      <a:endParaRPr lang="en-US" dirty="0"/>
                    </a:p>
                  </a:txBody>
                  <a:tcPr/>
                </a:tc>
                <a:tc>
                  <a:txBody>
                    <a:bodyPr/>
                    <a:lstStyle/>
                    <a:p>
                      <a:r>
                        <a:rPr lang="en-US" dirty="0" smtClean="0"/>
                        <a:t>7/7/16</a:t>
                      </a:r>
                      <a:endParaRPr lang="en-US" dirty="0"/>
                    </a:p>
                  </a:txBody>
                  <a:tcPr/>
                </a:tc>
                <a:tc>
                  <a:txBody>
                    <a:bodyPr/>
                    <a:lstStyle/>
                    <a:p>
                      <a:r>
                        <a:rPr lang="en-US" dirty="0" smtClean="0"/>
                        <a:t>9/19/16</a:t>
                      </a:r>
                      <a:endParaRPr lang="en-US" dirty="0"/>
                    </a:p>
                  </a:txBody>
                  <a:tcPr/>
                </a:tc>
                <a:tc>
                  <a:txBody>
                    <a:bodyPr/>
                    <a:lstStyle/>
                    <a:p>
                      <a:r>
                        <a:rPr lang="en-US" dirty="0" smtClean="0"/>
                        <a:t>10/26/16</a:t>
                      </a:r>
                      <a:endParaRPr lang="en-US" dirty="0"/>
                    </a:p>
                  </a:txBody>
                  <a:tcPr/>
                </a:tc>
                <a:tc>
                  <a:txBody>
                    <a:bodyPr/>
                    <a:lstStyle/>
                    <a:p>
                      <a:r>
                        <a:rPr lang="en-US" dirty="0" smtClean="0"/>
                        <a:t>12/15/16</a:t>
                      </a:r>
                      <a:endParaRPr lang="en-US" dirty="0"/>
                    </a:p>
                  </a:txBody>
                  <a:tcPr/>
                </a:tc>
              </a:tr>
              <a:tr h="640766">
                <a:tc>
                  <a:txBody>
                    <a:bodyPr/>
                    <a:lstStyle/>
                    <a:p>
                      <a:r>
                        <a:rPr lang="en-US" dirty="0" smtClean="0"/>
                        <a:t>Pain</a:t>
                      </a:r>
                      <a:r>
                        <a:rPr lang="en-US" baseline="0" dirty="0" smtClean="0"/>
                        <a:t> Severity Score (Q 1-4)</a:t>
                      </a:r>
                      <a:endParaRPr lang="en-US" dirty="0"/>
                    </a:p>
                  </a:txBody>
                  <a:tcPr/>
                </a:tc>
                <a:tc>
                  <a:txBody>
                    <a:bodyPr/>
                    <a:lstStyle/>
                    <a:p>
                      <a:r>
                        <a:rPr lang="en-US" dirty="0" smtClean="0"/>
                        <a:t>6.25</a:t>
                      </a:r>
                      <a:endParaRPr lang="en-US" dirty="0"/>
                    </a:p>
                  </a:txBody>
                  <a:tcPr/>
                </a:tc>
                <a:tc>
                  <a:txBody>
                    <a:bodyPr/>
                    <a:lstStyle/>
                    <a:p>
                      <a:r>
                        <a:rPr lang="en-US" dirty="0" smtClean="0"/>
                        <a:t>2.00</a:t>
                      </a:r>
                      <a:endParaRPr lang="en-US" dirty="0"/>
                    </a:p>
                  </a:txBody>
                  <a:tcPr/>
                </a:tc>
                <a:tc>
                  <a:txBody>
                    <a:bodyPr/>
                    <a:lstStyle/>
                    <a:p>
                      <a:r>
                        <a:rPr lang="en-US" dirty="0" smtClean="0"/>
                        <a:t>0.75</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6.00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640766">
                <a:tc>
                  <a:txBody>
                    <a:bodyPr/>
                    <a:lstStyle/>
                    <a:p>
                      <a:r>
                        <a:rPr lang="en-US" dirty="0" smtClean="0"/>
                        <a:t>Pain</a:t>
                      </a:r>
                      <a:r>
                        <a:rPr lang="en-US" baseline="0" dirty="0" smtClean="0"/>
                        <a:t> Interference Score (Q 5-10)</a:t>
                      </a:r>
                      <a:endParaRPr lang="en-US" dirty="0"/>
                    </a:p>
                  </a:txBody>
                  <a:tcPr/>
                </a:tc>
                <a:tc>
                  <a:txBody>
                    <a:bodyPr/>
                    <a:lstStyle/>
                    <a:p>
                      <a:r>
                        <a:rPr lang="en-US" dirty="0" smtClean="0"/>
                        <a:t>2.17</a:t>
                      </a:r>
                      <a:endParaRPr lang="en-US" dirty="0"/>
                    </a:p>
                  </a:txBody>
                  <a:tcPr/>
                </a:tc>
                <a:tc>
                  <a:txBody>
                    <a:bodyPr/>
                    <a:lstStyle/>
                    <a:p>
                      <a:r>
                        <a:rPr lang="en-US" dirty="0" smtClean="0"/>
                        <a:t>0.83</a:t>
                      </a:r>
                      <a:endParaRPr lang="en-US" dirty="0"/>
                    </a:p>
                  </a:txBody>
                  <a:tcPr/>
                </a:tc>
                <a:tc>
                  <a:txBody>
                    <a:bodyPr/>
                    <a:lstStyle/>
                    <a:p>
                      <a:r>
                        <a:rPr lang="en-US" dirty="0" smtClean="0"/>
                        <a:t>0.00</a:t>
                      </a:r>
                      <a:endParaRPr lang="en-US" dirty="0"/>
                    </a:p>
                  </a:txBody>
                  <a:tcPr/>
                </a:tc>
                <a:tc>
                  <a:txBody>
                    <a:bodyPr/>
                    <a:lstStyle/>
                    <a:p>
                      <a:r>
                        <a:rPr lang="en-US" dirty="0" smtClean="0"/>
                        <a:t>0.33</a:t>
                      </a:r>
                      <a:endParaRPr lang="en-US" dirty="0"/>
                    </a:p>
                  </a:txBody>
                  <a:tcPr/>
                </a:tc>
                <a:tc>
                  <a:txBody>
                    <a:bodyPr/>
                    <a:lstStyle/>
                    <a:p>
                      <a:r>
                        <a:rPr lang="en-US" dirty="0" smtClean="0"/>
                        <a:t>0.00</a:t>
                      </a:r>
                      <a:endParaRPr lang="en-US" dirty="0"/>
                    </a:p>
                  </a:txBody>
                  <a:tcPr/>
                </a:tc>
                <a:tc>
                  <a:txBody>
                    <a:bodyPr/>
                    <a:lstStyle/>
                    <a:p>
                      <a:r>
                        <a:rPr lang="en-US" dirty="0" smtClean="0"/>
                        <a:t>7.17</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640766">
                <a:tc>
                  <a:txBody>
                    <a:bodyPr/>
                    <a:lstStyle/>
                    <a:p>
                      <a:r>
                        <a:rPr lang="en-US" dirty="0" smtClean="0"/>
                        <a:t>Quality of Life</a:t>
                      </a:r>
                      <a:r>
                        <a:rPr lang="en-US" baseline="0" dirty="0" smtClean="0"/>
                        <a:t> Score (Q 11)</a:t>
                      </a:r>
                      <a:endParaRPr lang="en-US" dirty="0"/>
                    </a:p>
                  </a:txBody>
                  <a:tcPr/>
                </a:tc>
                <a:tc>
                  <a:txBody>
                    <a:bodyPr/>
                    <a:lstStyle/>
                    <a:p>
                      <a:r>
                        <a:rPr lang="en-US" dirty="0" smtClean="0"/>
                        <a:t>Good</a:t>
                      </a:r>
                      <a:endParaRPr lang="en-US" dirty="0"/>
                    </a:p>
                  </a:txBody>
                  <a:tcPr/>
                </a:tc>
                <a:tc>
                  <a:txBody>
                    <a:bodyPr/>
                    <a:lstStyle/>
                    <a:p>
                      <a:r>
                        <a:rPr lang="en-US" dirty="0" smtClean="0"/>
                        <a:t>Very Good</a:t>
                      </a:r>
                      <a:endParaRPr lang="en-US" dirty="0"/>
                    </a:p>
                  </a:txBody>
                  <a:tcPr/>
                </a:tc>
                <a:tc>
                  <a:txBody>
                    <a:bodyPr/>
                    <a:lstStyle/>
                    <a:p>
                      <a:r>
                        <a:rPr lang="en-US" dirty="0" smtClean="0"/>
                        <a:t>Very Good</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c>
                  <a:txBody>
                    <a:bodyPr/>
                    <a:lstStyle/>
                    <a:p>
                      <a:r>
                        <a:rPr lang="en-US" dirty="0" smtClean="0"/>
                        <a:t>Poor</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r>
            </a:tbl>
          </a:graphicData>
        </a:graphic>
      </p:graphicFrame>
      <p:sp>
        <p:nvSpPr>
          <p:cNvPr id="2" name="TextBox 1"/>
          <p:cNvSpPr txBox="1"/>
          <p:nvPr/>
        </p:nvSpPr>
        <p:spPr>
          <a:xfrm>
            <a:off x="615462" y="5823345"/>
            <a:ext cx="3563133" cy="461665"/>
          </a:xfrm>
          <a:prstGeom prst="rect">
            <a:avLst/>
          </a:prstGeom>
          <a:noFill/>
        </p:spPr>
        <p:txBody>
          <a:bodyPr wrap="square" rtlCol="0">
            <a:spAutoFit/>
          </a:bodyPr>
          <a:lstStyle/>
          <a:p>
            <a:r>
              <a:rPr lang="en-US" sz="1200" dirty="0" smtClean="0"/>
              <a:t>Baseline prior to left elbow injected</a:t>
            </a:r>
          </a:p>
          <a:p>
            <a:r>
              <a:rPr lang="en-US" sz="1200" dirty="0" smtClean="0"/>
              <a:t>Baseline</a:t>
            </a:r>
            <a:r>
              <a:rPr lang="en-US" sz="1200" baseline="30000" dirty="0" smtClean="0"/>
              <a:t>2</a:t>
            </a:r>
            <a:r>
              <a:rPr lang="en-US" sz="1200" dirty="0" smtClean="0"/>
              <a:t> prior to right elbow injected</a:t>
            </a:r>
            <a:endParaRPr lang="en-US" sz="1200" dirty="0"/>
          </a:p>
        </p:txBody>
      </p:sp>
    </p:spTree>
    <p:extLst>
      <p:ext uri="{BB962C8B-B14F-4D97-AF65-F5344CB8AC3E}">
        <p14:creationId xmlns:p14="http://schemas.microsoft.com/office/powerpoint/2010/main" val="2884719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13</a:t>
            </a:fld>
            <a:endParaRPr lang="en-US" dirty="0"/>
          </a:p>
        </p:txBody>
      </p:sp>
      <p:sp>
        <p:nvSpPr>
          <p:cNvPr id="6" name="Rectangle 5"/>
          <p:cNvSpPr/>
          <p:nvPr/>
        </p:nvSpPr>
        <p:spPr>
          <a:xfrm>
            <a:off x="615462" y="1153577"/>
            <a:ext cx="11576538" cy="1969770"/>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000" b="1" dirty="0" smtClean="0"/>
              <a:t>Mykonos, 1.5 </a:t>
            </a:r>
            <a:r>
              <a:rPr lang="en-US" sz="2000" b="1" dirty="0" smtClean="0"/>
              <a:t>year old, </a:t>
            </a:r>
            <a:r>
              <a:rPr lang="en-US" sz="2000" b="1" dirty="0" smtClean="0"/>
              <a:t>castrated male, 88 lb. German Shephard, bilateral </a:t>
            </a:r>
            <a:r>
              <a:rPr lang="en-US" sz="2000" b="1" dirty="0" err="1" smtClean="0"/>
              <a:t>ununited</a:t>
            </a:r>
            <a:r>
              <a:rPr lang="en-US" sz="2000" b="1" dirty="0" smtClean="0"/>
              <a:t> </a:t>
            </a:r>
            <a:r>
              <a:rPr lang="en-US" sz="2000" b="1" dirty="0" err="1" smtClean="0"/>
              <a:t>anconeal</a:t>
            </a:r>
            <a:r>
              <a:rPr lang="en-US" sz="2000" b="1" dirty="0" smtClean="0"/>
              <a:t> </a:t>
            </a:r>
            <a:r>
              <a:rPr lang="en-US" sz="2000" b="1" dirty="0" err="1" smtClean="0"/>
              <a:t>prs</a:t>
            </a:r>
            <a:r>
              <a:rPr lang="en-US" sz="2000" b="1" dirty="0" smtClean="0"/>
              <a:t>.</a:t>
            </a:r>
            <a:endParaRPr lang="en-US" sz="2000" b="1" dirty="0"/>
          </a:p>
          <a:p>
            <a:pPr marL="800100" lvl="1" indent="-342900">
              <a:spcAft>
                <a:spcPts val="600"/>
              </a:spcAft>
              <a:buFont typeface="Wingdings" panose="05000000000000000000" pitchFamily="2" charset="2"/>
              <a:buChar char="ü"/>
            </a:pPr>
            <a:r>
              <a:rPr lang="en-US" sz="2000" b="1" dirty="0" smtClean="0"/>
              <a:t>Right elbow injected with label dose 10/14/15</a:t>
            </a:r>
          </a:p>
          <a:p>
            <a:pPr marL="800100" lvl="1" indent="-342900">
              <a:spcAft>
                <a:spcPts val="600"/>
              </a:spcAft>
              <a:buFont typeface="Wingdings" panose="05000000000000000000" pitchFamily="2" charset="2"/>
              <a:buChar char="ü"/>
            </a:pPr>
            <a:r>
              <a:rPr lang="en-US" sz="2000" b="1" dirty="0" smtClean="0"/>
              <a:t>Left elbow injected with label dose 9/20/16</a:t>
            </a:r>
          </a:p>
          <a:p>
            <a:pPr marL="800100" lvl="1" indent="-342900">
              <a:spcAft>
                <a:spcPts val="600"/>
              </a:spcAft>
              <a:buFont typeface="Wingdings" panose="05000000000000000000" pitchFamily="2" charset="2"/>
              <a:buChar char="ü"/>
            </a:pPr>
            <a:r>
              <a:rPr lang="en-US" sz="2000" b="1" dirty="0" smtClean="0"/>
              <a:t>Both elbows injected with label dose 12/18/17</a:t>
            </a:r>
            <a:endParaRPr lang="en-US" sz="2000" dirty="0"/>
          </a:p>
          <a:p>
            <a:pPr lvl="1">
              <a:spcAft>
                <a:spcPts val="600"/>
              </a:spcAft>
            </a:pPr>
            <a:endParaRPr lang="en-US" sz="2200" b="1"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Mykonos Experience With</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224" y="146858"/>
            <a:ext cx="3985963" cy="8021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00670880"/>
              </p:ext>
            </p:extLst>
          </p:nvPr>
        </p:nvGraphicFramePr>
        <p:xfrm>
          <a:off x="615463" y="2856087"/>
          <a:ext cx="10952760" cy="2735636"/>
        </p:xfrm>
        <a:graphic>
          <a:graphicData uri="http://schemas.openxmlformats.org/drawingml/2006/table">
            <a:tbl>
              <a:tblPr firstRow="1" bandRow="1">
                <a:tableStyleId>{5C22544A-7EE6-4342-B048-85BDC9FD1C3A}</a:tableStyleId>
              </a:tblPr>
              <a:tblGrid>
                <a:gridCol w="1859712"/>
                <a:gridCol w="1157298"/>
                <a:gridCol w="1157297"/>
                <a:gridCol w="1133678"/>
                <a:gridCol w="1138652"/>
                <a:gridCol w="1152323"/>
                <a:gridCol w="1074633"/>
                <a:gridCol w="1074633"/>
                <a:gridCol w="1204534"/>
              </a:tblGrid>
              <a:tr h="402114">
                <a:tc>
                  <a:txBody>
                    <a:bodyPr/>
                    <a:lstStyle/>
                    <a:p>
                      <a:endParaRPr lang="en-US" dirty="0"/>
                    </a:p>
                  </a:txBody>
                  <a:tcPr/>
                </a:tc>
                <a:tc>
                  <a:txBody>
                    <a:bodyPr/>
                    <a:lstStyle/>
                    <a:p>
                      <a:r>
                        <a:rPr lang="en-US" dirty="0" smtClean="0"/>
                        <a:t>6</a:t>
                      </a:r>
                      <a:r>
                        <a:rPr lang="en-US" baseline="0" dirty="0" smtClean="0"/>
                        <a:t> mos.</a:t>
                      </a:r>
                      <a:endParaRPr lang="en-US" dirty="0"/>
                    </a:p>
                  </a:txBody>
                  <a:tcPr/>
                </a:tc>
                <a:tc>
                  <a:txBody>
                    <a:bodyPr/>
                    <a:lstStyle/>
                    <a:p>
                      <a:r>
                        <a:rPr lang="en-US" dirty="0" smtClean="0"/>
                        <a:t>9 mos.</a:t>
                      </a:r>
                      <a:endParaRPr lang="en-US" dirty="0"/>
                    </a:p>
                  </a:txBody>
                  <a:tcPr/>
                </a:tc>
                <a:tc>
                  <a:txBody>
                    <a:bodyPr/>
                    <a:lstStyle/>
                    <a:p>
                      <a:r>
                        <a:rPr lang="en-US" dirty="0" smtClean="0"/>
                        <a:t>12 mos.</a:t>
                      </a:r>
                      <a:endParaRPr lang="en-US" dirty="0"/>
                    </a:p>
                  </a:txBody>
                  <a:tcPr/>
                </a:tc>
                <a:tc>
                  <a:txBody>
                    <a:bodyPr/>
                    <a:lstStyle/>
                    <a:p>
                      <a:r>
                        <a:rPr lang="en-US" dirty="0" smtClean="0"/>
                        <a:t>Baseline</a:t>
                      </a:r>
                      <a:r>
                        <a:rPr lang="en-US" baseline="30000" dirty="0" smtClean="0"/>
                        <a:t>3</a:t>
                      </a:r>
                      <a:endParaRPr lang="en-US" dirty="0"/>
                    </a:p>
                  </a:txBody>
                  <a:tcPr/>
                </a:tc>
                <a:tc>
                  <a:txBody>
                    <a:bodyPr/>
                    <a:lstStyle/>
                    <a:p>
                      <a:r>
                        <a:rPr lang="en-US" dirty="0" smtClean="0"/>
                        <a:t>3</a:t>
                      </a:r>
                      <a:r>
                        <a:rPr lang="en-US" baseline="0" dirty="0" smtClean="0"/>
                        <a:t> mos.</a:t>
                      </a:r>
                      <a:endParaRPr lang="en-US" dirty="0"/>
                    </a:p>
                  </a:txBody>
                  <a:tcPr/>
                </a:tc>
                <a:tc>
                  <a:txBody>
                    <a:bodyPr/>
                    <a:lstStyle/>
                    <a:p>
                      <a:r>
                        <a:rPr lang="en-US" dirty="0" smtClean="0"/>
                        <a:t>6</a:t>
                      </a:r>
                      <a:r>
                        <a:rPr lang="en-US" baseline="0" dirty="0" smtClean="0"/>
                        <a:t> mos.</a:t>
                      </a:r>
                      <a:endParaRPr lang="en-US" dirty="0"/>
                    </a:p>
                  </a:txBody>
                  <a:tcPr/>
                </a:tc>
                <a:tc>
                  <a:txBody>
                    <a:bodyPr/>
                    <a:lstStyle/>
                    <a:p>
                      <a:r>
                        <a:rPr lang="en-US" dirty="0" smtClean="0"/>
                        <a:t>9</a:t>
                      </a:r>
                      <a:r>
                        <a:rPr lang="en-US" baseline="0" dirty="0" smtClean="0"/>
                        <a:t> mos.</a:t>
                      </a:r>
                      <a:endParaRPr lang="en-US" dirty="0"/>
                    </a:p>
                  </a:txBody>
                  <a:tcPr/>
                </a:tc>
                <a:tc>
                  <a:txBody>
                    <a:bodyPr/>
                    <a:lstStyle/>
                    <a:p>
                      <a:r>
                        <a:rPr lang="en-US" dirty="0" smtClean="0"/>
                        <a:t>12</a:t>
                      </a:r>
                      <a:r>
                        <a:rPr lang="en-US" baseline="0" dirty="0" smtClean="0"/>
                        <a:t> mos.</a:t>
                      </a:r>
                      <a:endParaRPr lang="en-US" dirty="0"/>
                    </a:p>
                  </a:txBody>
                  <a:tcPr/>
                </a:tc>
              </a:tr>
              <a:tr h="413282">
                <a:tc>
                  <a:txBody>
                    <a:bodyPr/>
                    <a:lstStyle/>
                    <a:p>
                      <a:r>
                        <a:rPr lang="en-US" dirty="0" smtClean="0"/>
                        <a:t>Date</a:t>
                      </a:r>
                      <a:endParaRPr lang="en-US" dirty="0"/>
                    </a:p>
                  </a:txBody>
                  <a:tcPr/>
                </a:tc>
                <a:tc>
                  <a:txBody>
                    <a:bodyPr/>
                    <a:lstStyle/>
                    <a:p>
                      <a:r>
                        <a:rPr lang="en-US" dirty="0" smtClean="0"/>
                        <a:t>3/23/17</a:t>
                      </a:r>
                      <a:endParaRPr lang="en-US" dirty="0"/>
                    </a:p>
                  </a:txBody>
                  <a:tcPr/>
                </a:tc>
                <a:tc>
                  <a:txBody>
                    <a:bodyPr/>
                    <a:lstStyle/>
                    <a:p>
                      <a:r>
                        <a:rPr lang="en-US" dirty="0" smtClean="0"/>
                        <a:t>6/22/17</a:t>
                      </a:r>
                      <a:endParaRPr lang="en-US" dirty="0"/>
                    </a:p>
                  </a:txBody>
                  <a:tcPr/>
                </a:tc>
                <a:tc>
                  <a:txBody>
                    <a:bodyPr/>
                    <a:lstStyle/>
                    <a:p>
                      <a:r>
                        <a:rPr lang="en-US" dirty="0" smtClean="0"/>
                        <a:t>9/21/17</a:t>
                      </a:r>
                      <a:endParaRPr lang="en-US" dirty="0"/>
                    </a:p>
                  </a:txBody>
                  <a:tcPr/>
                </a:tc>
                <a:tc>
                  <a:txBody>
                    <a:bodyPr/>
                    <a:lstStyle/>
                    <a:p>
                      <a:r>
                        <a:rPr lang="en-US" dirty="0" smtClean="0"/>
                        <a:t>12/17/17</a:t>
                      </a:r>
                      <a:endParaRPr lang="en-US" dirty="0"/>
                    </a:p>
                  </a:txBody>
                  <a:tcPr/>
                </a:tc>
                <a:tc>
                  <a:txBody>
                    <a:bodyPr/>
                    <a:lstStyle/>
                    <a:p>
                      <a:r>
                        <a:rPr lang="en-US" dirty="0" smtClean="0"/>
                        <a:t>5/4/18</a:t>
                      </a:r>
                      <a:endParaRPr lang="en-US" dirty="0"/>
                    </a:p>
                  </a:txBody>
                  <a:tcPr/>
                </a:tc>
                <a:tc>
                  <a:txBody>
                    <a:bodyPr/>
                    <a:lstStyle/>
                    <a:p>
                      <a:r>
                        <a:rPr lang="en-US" dirty="0" smtClean="0"/>
                        <a:t>7/6/18</a:t>
                      </a:r>
                      <a:endParaRPr lang="en-US" dirty="0"/>
                    </a:p>
                  </a:txBody>
                  <a:tcPr/>
                </a:tc>
                <a:tc>
                  <a:txBody>
                    <a:bodyPr/>
                    <a:lstStyle/>
                    <a:p>
                      <a:r>
                        <a:rPr lang="en-US" dirty="0" smtClean="0"/>
                        <a:t>9/21/18</a:t>
                      </a:r>
                      <a:endParaRPr lang="en-US" dirty="0"/>
                    </a:p>
                  </a:txBody>
                  <a:tcPr/>
                </a:tc>
                <a:tc>
                  <a:txBody>
                    <a:bodyPr/>
                    <a:lstStyle/>
                    <a:p>
                      <a:r>
                        <a:rPr lang="en-US" dirty="0" smtClean="0"/>
                        <a:t>12/30/18</a:t>
                      </a:r>
                      <a:endParaRPr lang="en-US" dirty="0"/>
                    </a:p>
                  </a:txBody>
                  <a:tcPr/>
                </a:tc>
              </a:tr>
              <a:tr h="633326">
                <a:tc>
                  <a:txBody>
                    <a:bodyPr/>
                    <a:lstStyle/>
                    <a:p>
                      <a:r>
                        <a:rPr lang="en-US" dirty="0" smtClean="0"/>
                        <a:t>Pain</a:t>
                      </a:r>
                      <a:r>
                        <a:rPr lang="en-US" baseline="0" dirty="0" smtClean="0"/>
                        <a:t> Severity Score (Q 1-4)</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0.75</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633326">
                <a:tc>
                  <a:txBody>
                    <a:bodyPr/>
                    <a:lstStyle/>
                    <a:p>
                      <a:r>
                        <a:rPr lang="en-US" dirty="0" smtClean="0"/>
                        <a:t>Pain</a:t>
                      </a:r>
                      <a:r>
                        <a:rPr lang="en-US" baseline="0" dirty="0" smtClean="0"/>
                        <a:t> Interference Score (Q 5-10)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0.67</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633326">
                <a:tc>
                  <a:txBody>
                    <a:bodyPr/>
                    <a:lstStyle/>
                    <a:p>
                      <a:r>
                        <a:rPr lang="en-US" dirty="0" smtClean="0"/>
                        <a:t>Quality of Life</a:t>
                      </a:r>
                      <a:r>
                        <a:rPr lang="en-US" baseline="0" dirty="0" smtClean="0"/>
                        <a:t> Score (Q 11)</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c>
                  <a:txBody>
                    <a:bodyPr/>
                    <a:lstStyle/>
                    <a:p>
                      <a:r>
                        <a:rPr lang="en-US" dirty="0" smtClean="0"/>
                        <a:t>Very</a:t>
                      </a:r>
                      <a:r>
                        <a:rPr lang="en-US" baseline="0" dirty="0" smtClean="0"/>
                        <a:t> Good</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c>
                  <a:txBody>
                    <a:bodyPr/>
                    <a:lstStyle/>
                    <a:p>
                      <a:r>
                        <a:rPr lang="en-US" dirty="0" smtClean="0"/>
                        <a:t>Excellent</a:t>
                      </a:r>
                      <a:endParaRPr lang="en-US" dirty="0"/>
                    </a:p>
                  </a:txBody>
                  <a:tcPr/>
                </a:tc>
              </a:tr>
            </a:tbl>
          </a:graphicData>
        </a:graphic>
      </p:graphicFrame>
      <p:sp>
        <p:nvSpPr>
          <p:cNvPr id="2" name="TextBox 1"/>
          <p:cNvSpPr txBox="1"/>
          <p:nvPr/>
        </p:nvSpPr>
        <p:spPr>
          <a:xfrm>
            <a:off x="615462" y="5726527"/>
            <a:ext cx="3393012" cy="276999"/>
          </a:xfrm>
          <a:prstGeom prst="rect">
            <a:avLst/>
          </a:prstGeom>
          <a:noFill/>
        </p:spPr>
        <p:txBody>
          <a:bodyPr wrap="square" rtlCol="0">
            <a:spAutoFit/>
          </a:bodyPr>
          <a:lstStyle/>
          <a:p>
            <a:r>
              <a:rPr lang="en-US" sz="1200" dirty="0" smtClean="0"/>
              <a:t>Baseline</a:t>
            </a:r>
            <a:r>
              <a:rPr lang="en-US" sz="1200" baseline="30000" dirty="0" smtClean="0"/>
              <a:t>3</a:t>
            </a:r>
            <a:r>
              <a:rPr lang="en-US" sz="1200" dirty="0" smtClean="0"/>
              <a:t> prior to both elbows injected</a:t>
            </a:r>
            <a:endParaRPr lang="en-US" sz="1200" dirty="0"/>
          </a:p>
        </p:txBody>
      </p:sp>
    </p:spTree>
    <p:extLst>
      <p:ext uri="{BB962C8B-B14F-4D97-AF65-F5344CB8AC3E}">
        <p14:creationId xmlns:p14="http://schemas.microsoft.com/office/powerpoint/2010/main" val="227250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14</a:t>
            </a:fld>
            <a:endParaRPr lang="en-US" dirty="0"/>
          </a:p>
        </p:txBody>
      </p:sp>
      <p:sp>
        <p:nvSpPr>
          <p:cNvPr id="6" name="Rectangle 5"/>
          <p:cNvSpPr/>
          <p:nvPr/>
        </p:nvSpPr>
        <p:spPr>
          <a:xfrm>
            <a:off x="1882979" y="2097847"/>
            <a:ext cx="12881689" cy="846386"/>
          </a:xfrm>
          <a:prstGeom prst="rect">
            <a:avLst/>
          </a:prstGeom>
        </p:spPr>
        <p:txBody>
          <a:bodyPr wrap="square">
            <a:spAutoFit/>
          </a:bodyPr>
          <a:lstStyle/>
          <a:p>
            <a:pPr>
              <a:spcAft>
                <a:spcPts val="600"/>
              </a:spcAft>
            </a:pPr>
            <a:endParaRPr lang="en-US" sz="2200" dirty="0"/>
          </a:p>
          <a:p>
            <a:pPr lvl="1">
              <a:spcAft>
                <a:spcPts val="600"/>
              </a:spcAft>
            </a:pPr>
            <a:endParaRPr lang="en-US" sz="2200" b="1"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Mykonos Experience With</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224" y="146858"/>
            <a:ext cx="3985963" cy="802175"/>
          </a:xfrm>
          <a:prstGeom prst="rect">
            <a:avLst/>
          </a:prstGeom>
        </p:spPr>
      </p:pic>
      <p:pic>
        <p:nvPicPr>
          <p:cNvPr id="1026" name="Picture 2" descr="Image may contain: 3 people, people smiling, people standing and out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979" y="1193582"/>
            <a:ext cx="8299599" cy="50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80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15</a:t>
            </a:fld>
            <a:endParaRPr lang="en-US"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                           Summary </a:t>
            </a:r>
            <a:endParaRPr lang="en-US" sz="2700" dirty="0"/>
          </a:p>
        </p:txBody>
      </p:sp>
      <p:sp>
        <p:nvSpPr>
          <p:cNvPr id="8" name="Content Placeholder 2"/>
          <p:cNvSpPr>
            <a:spLocks noGrp="1"/>
          </p:cNvSpPr>
          <p:nvPr>
            <p:ph idx="1"/>
          </p:nvPr>
        </p:nvSpPr>
        <p:spPr>
          <a:xfrm>
            <a:off x="627529" y="1165412"/>
            <a:ext cx="10919012" cy="5177256"/>
          </a:xfrm>
        </p:spPr>
        <p:txBody>
          <a:bodyPr>
            <a:noAutofit/>
          </a:bodyPr>
          <a:lstStyle/>
          <a:p>
            <a:pPr>
              <a:lnSpc>
                <a:spcPct val="100000"/>
              </a:lnSpc>
              <a:spcBef>
                <a:spcPts val="0"/>
              </a:spcBef>
            </a:pPr>
            <a:r>
              <a:rPr lang="en-US" altLang="en-US" sz="2200" dirty="0" smtClean="0">
                <a:cs typeface="Arial" panose="020B0604020202020204" pitchFamily="34" charset="0"/>
              </a:rPr>
              <a:t>Tin-117m </a:t>
            </a:r>
            <a:r>
              <a:rPr lang="en-US" sz="2200" dirty="0" smtClean="0"/>
              <a:t>is a </a:t>
            </a:r>
            <a:r>
              <a:rPr lang="en-US" sz="2200" b="1" i="1" dirty="0" smtClean="0"/>
              <a:t>radiotherapeutic</a:t>
            </a:r>
            <a:r>
              <a:rPr lang="en-US" sz="2200" i="1" dirty="0" smtClean="0"/>
              <a:t> </a:t>
            </a:r>
            <a:r>
              <a:rPr lang="en-US" sz="2200" b="1" i="1" u="sng" dirty="0" smtClean="0"/>
              <a:t>device</a:t>
            </a:r>
            <a:r>
              <a:rPr lang="en-US" sz="2200" i="1" dirty="0" smtClean="0"/>
              <a:t> </a:t>
            </a:r>
            <a:r>
              <a:rPr lang="en-US" sz="2200" dirty="0" smtClean="0"/>
              <a:t>with a unique mode of action that targets inflammatory cells which incite multiple inflammatory cytokinetic cascades.  This device not only reduces pain, but also alters the progression of arthritis; hence, ‘</a:t>
            </a:r>
            <a:r>
              <a:rPr lang="en-US" sz="2200" b="1" i="1" dirty="0" smtClean="0"/>
              <a:t>disease modifying</a:t>
            </a:r>
            <a:r>
              <a:rPr lang="en-US" sz="2200" dirty="0" smtClean="0"/>
              <a:t>’. </a:t>
            </a:r>
            <a:r>
              <a:rPr lang="en-US" sz="2200" dirty="0"/>
              <a:t>(‘disease modifying’ is intuitive based on mode of action; however, must be clinically </a:t>
            </a:r>
            <a:r>
              <a:rPr lang="en-US" sz="2200" dirty="0" smtClean="0"/>
              <a:t>validated in dogs)</a:t>
            </a:r>
          </a:p>
          <a:p>
            <a:pPr>
              <a:lnSpc>
                <a:spcPct val="100000"/>
              </a:lnSpc>
              <a:spcBef>
                <a:spcPts val="0"/>
              </a:spcBef>
            </a:pPr>
            <a:endParaRPr lang="en-US" sz="2200" dirty="0" smtClean="0"/>
          </a:p>
          <a:p>
            <a:pPr>
              <a:lnSpc>
                <a:spcPct val="100000"/>
              </a:lnSpc>
              <a:spcBef>
                <a:spcPts val="0"/>
              </a:spcBef>
            </a:pPr>
            <a:r>
              <a:rPr lang="en-US" sz="2200" dirty="0" smtClean="0"/>
              <a:t>Due to its unique mode of action, </a:t>
            </a:r>
            <a:r>
              <a:rPr lang="en-US" sz="2200" dirty="0">
                <a:cs typeface="Arial" panose="020B0604020202020204" pitchFamily="34" charset="0"/>
              </a:rPr>
              <a:t>t</a:t>
            </a:r>
            <a:r>
              <a:rPr lang="en-US" altLang="en-US" sz="2200" dirty="0" smtClean="0">
                <a:cs typeface="Arial" panose="020B0604020202020204" pitchFamily="34" charset="0"/>
              </a:rPr>
              <a:t>in-117m </a:t>
            </a:r>
            <a:r>
              <a:rPr lang="en-US" sz="2200" dirty="0" smtClean="0"/>
              <a:t>is not associated with the historical adverse drug events seen with NSAIDs:  gastrointestinal, renal, platelet and hepatic</a:t>
            </a:r>
          </a:p>
          <a:p>
            <a:pPr>
              <a:lnSpc>
                <a:spcPct val="100000"/>
              </a:lnSpc>
              <a:spcBef>
                <a:spcPts val="0"/>
              </a:spcBef>
            </a:pPr>
            <a:endParaRPr lang="en-US" sz="2200" dirty="0" smtClean="0"/>
          </a:p>
          <a:p>
            <a:pPr>
              <a:lnSpc>
                <a:spcPct val="100000"/>
              </a:lnSpc>
              <a:spcBef>
                <a:spcPts val="0"/>
              </a:spcBef>
            </a:pPr>
            <a:r>
              <a:rPr lang="en-US" altLang="en-US" sz="2200" dirty="0" smtClean="0">
                <a:cs typeface="Arial" panose="020B0604020202020204" pitchFamily="34" charset="0"/>
              </a:rPr>
              <a:t>Tin-117m </a:t>
            </a:r>
            <a:r>
              <a:rPr lang="en-US" sz="2200" dirty="0" smtClean="0"/>
              <a:t>provides veterinary specialty clinics another </a:t>
            </a:r>
            <a:r>
              <a:rPr lang="en-US" sz="2200" b="1" u="sng" dirty="0" smtClean="0"/>
              <a:t>revenue stream </a:t>
            </a:r>
            <a:r>
              <a:rPr lang="en-US" sz="2200" dirty="0" smtClean="0"/>
              <a:t>through addressing arthritic dogs refractive to general ‘standard of care’ treatments</a:t>
            </a:r>
            <a:endParaRPr lang="en-US" sz="2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824" y="111747"/>
            <a:ext cx="3985963" cy="802175"/>
          </a:xfrm>
          <a:prstGeom prst="rect">
            <a:avLst/>
          </a:prstGeom>
        </p:spPr>
      </p:pic>
    </p:spTree>
    <p:extLst>
      <p:ext uri="{BB962C8B-B14F-4D97-AF65-F5344CB8AC3E}">
        <p14:creationId xmlns:p14="http://schemas.microsoft.com/office/powerpoint/2010/main" val="3188905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118" y="1023321"/>
            <a:ext cx="4380533" cy="431800"/>
          </a:xfrm>
        </p:spPr>
        <p:txBody>
          <a:bodyPr>
            <a:noAutofit/>
          </a:bodyPr>
          <a:lstStyle/>
          <a:p>
            <a:pPr algn="l"/>
            <a:r>
              <a:rPr lang="en-US" sz="2400" i="1" dirty="0">
                <a:solidFill>
                  <a:srgbClr val="F79621"/>
                </a:solidFill>
                <a:latin typeface="+mn-lt"/>
              </a:rPr>
              <a:t>Evidence of Pre-Radiographic Synovitis </a:t>
            </a:r>
          </a:p>
        </p:txBody>
      </p:sp>
      <p:sp>
        <p:nvSpPr>
          <p:cNvPr id="6" name="TextBox 5"/>
          <p:cNvSpPr txBox="1"/>
          <p:nvPr/>
        </p:nvSpPr>
        <p:spPr>
          <a:xfrm>
            <a:off x="1323534" y="744835"/>
            <a:ext cx="3851856" cy="1311128"/>
          </a:xfrm>
          <a:prstGeom prst="rect">
            <a:avLst/>
          </a:prstGeom>
          <a:noFill/>
        </p:spPr>
        <p:txBody>
          <a:bodyPr wrap="square" rtlCol="0">
            <a:spAutoFit/>
          </a:bodyPr>
          <a:lstStyle/>
          <a:p>
            <a:pPr>
              <a:lnSpc>
                <a:spcPct val="110000"/>
              </a:lnSpc>
              <a:spcAft>
                <a:spcPts val="600"/>
              </a:spcAft>
            </a:pPr>
            <a:r>
              <a:rPr lang="en-US" sz="2400" i="1" dirty="0">
                <a:solidFill>
                  <a:srgbClr val="F38018"/>
                </a:solidFill>
              </a:rPr>
              <a:t>Studies in dogs with cranial cruciate ligament (</a:t>
            </a:r>
            <a:r>
              <a:rPr lang="en-US" sz="2400" i="1" dirty="0" err="1">
                <a:solidFill>
                  <a:srgbClr val="F38018"/>
                </a:solidFill>
              </a:rPr>
              <a:t>CrCL</a:t>
            </a:r>
            <a:r>
              <a:rPr lang="en-US" sz="2400" i="1" dirty="0">
                <a:solidFill>
                  <a:srgbClr val="F38018"/>
                </a:solidFill>
              </a:rPr>
              <a:t>) deficiency and rupture...</a:t>
            </a:r>
          </a:p>
        </p:txBody>
      </p:sp>
      <p:sp>
        <p:nvSpPr>
          <p:cNvPr id="7" name="TextBox 6"/>
          <p:cNvSpPr txBox="1"/>
          <p:nvPr/>
        </p:nvSpPr>
        <p:spPr>
          <a:xfrm>
            <a:off x="1254640" y="5893486"/>
            <a:ext cx="8580475" cy="461665"/>
          </a:xfrm>
          <a:prstGeom prst="rect">
            <a:avLst/>
          </a:prstGeom>
          <a:noFill/>
        </p:spPr>
        <p:txBody>
          <a:bodyPr wrap="square" rtlCol="0" anchor="b">
            <a:spAutoFit/>
          </a:bodyPr>
          <a:lstStyle/>
          <a:p>
            <a:r>
              <a:rPr lang="nb-NO" sz="1200" dirty="0">
                <a:solidFill>
                  <a:srgbClr val="505150"/>
                </a:solidFill>
              </a:rPr>
              <a:t>Sources: </a:t>
            </a:r>
            <a:r>
              <a:rPr lang="nb-NO" sz="1200" dirty="0" err="1">
                <a:solidFill>
                  <a:srgbClr val="505150"/>
                </a:solidFill>
              </a:rPr>
              <a:t>Klocke</a:t>
            </a:r>
            <a:r>
              <a:rPr lang="nb-NO" sz="1200" dirty="0">
                <a:solidFill>
                  <a:srgbClr val="505150"/>
                </a:solidFill>
              </a:rPr>
              <a:t> NW, et al. </a:t>
            </a:r>
            <a:r>
              <a:rPr lang="nb-NO" sz="1200" i="1" dirty="0">
                <a:solidFill>
                  <a:srgbClr val="505150"/>
                </a:solidFill>
              </a:rPr>
              <a:t>Am J Vet Res</a:t>
            </a:r>
            <a:r>
              <a:rPr lang="nb-NO" sz="1200" dirty="0">
                <a:solidFill>
                  <a:srgbClr val="505150"/>
                </a:solidFill>
              </a:rPr>
              <a:t>. 2005;66:493-499; </a:t>
            </a:r>
            <a:r>
              <a:rPr lang="nb-NO" sz="1200" dirty="0" err="1">
                <a:solidFill>
                  <a:srgbClr val="505150"/>
                </a:solidFill>
              </a:rPr>
              <a:t>Doom</a:t>
            </a:r>
            <a:r>
              <a:rPr lang="nb-NO" sz="1200" dirty="0">
                <a:solidFill>
                  <a:srgbClr val="505150"/>
                </a:solidFill>
              </a:rPr>
              <a:t> M, et al. </a:t>
            </a:r>
            <a:r>
              <a:rPr lang="nb-NO" sz="1200" i="1" dirty="0">
                <a:solidFill>
                  <a:srgbClr val="505150"/>
                </a:solidFill>
              </a:rPr>
              <a:t>Vet </a:t>
            </a:r>
            <a:r>
              <a:rPr lang="nb-NO" sz="1200" i="1" dirty="0" err="1">
                <a:solidFill>
                  <a:srgbClr val="505150"/>
                </a:solidFill>
              </a:rPr>
              <a:t>Immunol</a:t>
            </a:r>
            <a:r>
              <a:rPr lang="nb-NO" sz="1200" i="1" dirty="0">
                <a:solidFill>
                  <a:srgbClr val="505150"/>
                </a:solidFill>
              </a:rPr>
              <a:t> </a:t>
            </a:r>
            <a:r>
              <a:rPr lang="nb-NO" sz="1200" i="1" dirty="0" err="1">
                <a:solidFill>
                  <a:srgbClr val="505150"/>
                </a:solidFill>
              </a:rPr>
              <a:t>Immunopathol</a:t>
            </a:r>
            <a:r>
              <a:rPr lang="nb-NO" sz="1200" dirty="0">
                <a:solidFill>
                  <a:srgbClr val="505150"/>
                </a:solidFill>
              </a:rPr>
              <a:t>. 2008;125:143-161; </a:t>
            </a:r>
            <a:r>
              <a:rPr lang="nb-NO" sz="1200" dirty="0" err="1">
                <a:solidFill>
                  <a:srgbClr val="505150"/>
                </a:solidFill>
              </a:rPr>
              <a:t>Bleedorn</a:t>
            </a:r>
            <a:r>
              <a:rPr lang="nb-NO" sz="1200" dirty="0">
                <a:solidFill>
                  <a:srgbClr val="505150"/>
                </a:solidFill>
              </a:rPr>
              <a:t> JA, et al. </a:t>
            </a:r>
            <a:r>
              <a:rPr lang="nb-NO" sz="1200" i="1" dirty="0">
                <a:solidFill>
                  <a:srgbClr val="505150"/>
                </a:solidFill>
              </a:rPr>
              <a:t>Vet </a:t>
            </a:r>
            <a:r>
              <a:rPr lang="nb-NO" sz="1200" i="1" dirty="0" err="1">
                <a:solidFill>
                  <a:srgbClr val="505150"/>
                </a:solidFill>
              </a:rPr>
              <a:t>Surg</a:t>
            </a:r>
            <a:r>
              <a:rPr lang="nb-NO" sz="1200" dirty="0">
                <a:solidFill>
                  <a:srgbClr val="505150"/>
                </a:solidFill>
              </a:rPr>
              <a:t>. 2011;40:531-543. </a:t>
            </a:r>
          </a:p>
        </p:txBody>
      </p:sp>
      <p:sp>
        <p:nvSpPr>
          <p:cNvPr id="9" name="TextBox 8"/>
          <p:cNvSpPr txBox="1"/>
          <p:nvPr/>
        </p:nvSpPr>
        <p:spPr>
          <a:xfrm>
            <a:off x="1323534" y="5324543"/>
            <a:ext cx="9658033" cy="430887"/>
          </a:xfrm>
          <a:prstGeom prst="rect">
            <a:avLst/>
          </a:prstGeom>
          <a:noFill/>
        </p:spPr>
        <p:txBody>
          <a:bodyPr wrap="square" rtlCol="0">
            <a:spAutoFit/>
          </a:bodyPr>
          <a:lstStyle/>
          <a:p>
            <a:pPr>
              <a:lnSpc>
                <a:spcPct val="110000"/>
              </a:lnSpc>
              <a:spcAft>
                <a:spcPts val="600"/>
              </a:spcAft>
            </a:pPr>
            <a:r>
              <a:rPr lang="en-US" sz="2000" b="1" dirty="0">
                <a:solidFill>
                  <a:srgbClr val="5F259F"/>
                </a:solidFill>
              </a:rPr>
              <a:t>Synovitis is an early feature of </a:t>
            </a:r>
            <a:r>
              <a:rPr lang="en-US" sz="2000" b="1" dirty="0" err="1">
                <a:solidFill>
                  <a:srgbClr val="5F259F"/>
                </a:solidFill>
              </a:rPr>
              <a:t>arthropathy</a:t>
            </a:r>
            <a:r>
              <a:rPr lang="en-US" sz="2000" b="1" dirty="0">
                <a:solidFill>
                  <a:srgbClr val="5F259F"/>
                </a:solidFill>
              </a:rPr>
              <a:t> in dogs with minimally detectable </a:t>
            </a:r>
            <a:r>
              <a:rPr lang="en-US" sz="2000" b="1" dirty="0" smtClean="0">
                <a:solidFill>
                  <a:srgbClr val="5F259F"/>
                </a:solidFill>
              </a:rPr>
              <a:t>damage</a:t>
            </a:r>
            <a:endParaRPr lang="en-US" sz="2000" b="1" dirty="0">
              <a:solidFill>
                <a:srgbClr val="5F259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641" y="2542392"/>
            <a:ext cx="9558670" cy="22957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505" y="142564"/>
            <a:ext cx="1726943" cy="2275829"/>
          </a:xfrm>
          <a:prstGeom prst="rect">
            <a:avLst/>
          </a:prstGeom>
        </p:spPr>
      </p:pic>
      <p:sp>
        <p:nvSpPr>
          <p:cNvPr id="8" name="TextBox 7"/>
          <p:cNvSpPr txBox="1"/>
          <p:nvPr/>
        </p:nvSpPr>
        <p:spPr>
          <a:xfrm>
            <a:off x="1751925" y="4971908"/>
            <a:ext cx="8564102" cy="400110"/>
          </a:xfrm>
          <a:prstGeom prst="rect">
            <a:avLst/>
          </a:prstGeom>
          <a:noFill/>
        </p:spPr>
        <p:txBody>
          <a:bodyPr wrap="square" rtlCol="0">
            <a:spAutoFit/>
          </a:bodyPr>
          <a:lstStyle/>
          <a:p>
            <a:r>
              <a:rPr lang="en-US" sz="2000" dirty="0"/>
              <a:t>&gt;$1.32B/year is spent on ACL disease in the US (JAVMA 2005,227:1604-1607</a:t>
            </a:r>
            <a:r>
              <a:rPr lang="en-US" sz="2000" dirty="0" smtClean="0"/>
              <a:t>)</a:t>
            </a:r>
            <a:endParaRPr lang="en-US" dirty="0"/>
          </a:p>
        </p:txBody>
      </p:sp>
    </p:spTree>
    <p:extLst>
      <p:ext uri="{BB962C8B-B14F-4D97-AF65-F5344CB8AC3E}">
        <p14:creationId xmlns:p14="http://schemas.microsoft.com/office/powerpoint/2010/main" val="1645337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17</a:t>
            </a:fld>
            <a:endParaRPr lang="en-US" dirty="0"/>
          </a:p>
        </p:txBody>
      </p:sp>
      <p:sp>
        <p:nvSpPr>
          <p:cNvPr id="7" name="Title 1"/>
          <p:cNvSpPr>
            <a:spLocks noGrp="1"/>
          </p:cNvSpPr>
          <p:nvPr>
            <p:ph type="title"/>
          </p:nvPr>
        </p:nvSpPr>
        <p:spPr>
          <a:xfrm>
            <a:off x="1617132" y="-5080"/>
            <a:ext cx="10193867" cy="1325563"/>
          </a:xfrm>
        </p:spPr>
        <p:txBody>
          <a:bodyPr>
            <a:normAutofit/>
          </a:bodyPr>
          <a:lstStyle/>
          <a:p>
            <a:r>
              <a:rPr lang="en-US" dirty="0"/>
              <a:t> </a:t>
            </a:r>
            <a:r>
              <a:rPr lang="en-US" dirty="0" smtClean="0"/>
              <a:t>                          Next Steps</a:t>
            </a:r>
            <a:endParaRPr lang="en-US" sz="3100" dirty="0"/>
          </a:p>
        </p:txBody>
      </p:sp>
      <p:sp>
        <p:nvSpPr>
          <p:cNvPr id="15" name="TextBox 6"/>
          <p:cNvSpPr txBox="1">
            <a:spLocks noChangeArrowheads="1"/>
          </p:cNvSpPr>
          <p:nvPr/>
        </p:nvSpPr>
        <p:spPr bwMode="auto">
          <a:xfrm>
            <a:off x="5207259" y="1246055"/>
            <a:ext cx="698474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defRPr/>
            </a:pPr>
            <a:r>
              <a:rPr lang="en-US" altLang="en-US" sz="2000" b="1" i="1" dirty="0" smtClean="0">
                <a:latin typeface="+mn-lt"/>
                <a:cs typeface="Arial" panose="020B0604020202020204" pitchFamily="34" charset="0"/>
              </a:rPr>
              <a:t>Clinical Experience program:</a:t>
            </a:r>
          </a:p>
          <a:p>
            <a:pPr>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Convetra is recruiting 10 specialty hospitals to introduce </a:t>
            </a:r>
            <a:r>
              <a:rPr lang="en-US" altLang="en-US" sz="2000" dirty="0" err="1">
                <a:latin typeface="+mn-lt"/>
                <a:cs typeface="Arial" panose="020B0604020202020204" pitchFamily="34" charset="0"/>
              </a:rPr>
              <a:t>Synovetin</a:t>
            </a:r>
            <a:r>
              <a:rPr lang="en-US" altLang="en-US" sz="2000" dirty="0">
                <a:latin typeface="+mn-lt"/>
                <a:cs typeface="Arial" panose="020B0604020202020204" pitchFamily="34" charset="0"/>
              </a:rPr>
              <a:t> </a:t>
            </a:r>
            <a:r>
              <a:rPr lang="en-US" altLang="en-US" sz="2000" dirty="0" smtClean="0">
                <a:latin typeface="+mn-lt"/>
                <a:cs typeface="Arial" panose="020B0604020202020204" pitchFamily="34" charset="0"/>
              </a:rPr>
              <a:t>OA</a:t>
            </a:r>
          </a:p>
          <a:p>
            <a:pPr>
              <a:spcBef>
                <a:spcPct val="0"/>
              </a:spcBef>
              <a:buClrTx/>
              <a:buSzTx/>
              <a:buFont typeface="Arial" panose="020B0604020202020204" pitchFamily="34" charset="0"/>
              <a:buChar char="•"/>
              <a:defRPr/>
            </a:pPr>
            <a:r>
              <a:rPr lang="en-US" altLang="en-US" sz="2000" dirty="0" smtClean="0">
                <a:latin typeface="+mn-lt"/>
                <a:cs typeface="Arial" panose="020B0604020202020204" pitchFamily="34" charset="0"/>
              </a:rPr>
              <a:t>Profile </a:t>
            </a:r>
            <a:r>
              <a:rPr lang="en-US" altLang="en-US" sz="2000" dirty="0">
                <a:latin typeface="+mn-lt"/>
                <a:cs typeface="Arial" panose="020B0604020202020204" pitchFamily="34" charset="0"/>
              </a:rPr>
              <a:t>of specialty hospital candidate</a:t>
            </a:r>
          </a:p>
          <a:p>
            <a:pPr lvl="1">
              <a:spcBef>
                <a:spcPct val="0"/>
              </a:spcBef>
              <a:buClrTx/>
              <a:buSzTx/>
              <a:buFont typeface="Arial" panose="020B0604020202020204" pitchFamily="34" charset="0"/>
              <a:buChar char="•"/>
              <a:defRPr/>
            </a:pPr>
            <a:r>
              <a:rPr lang="en-US" altLang="en-US" sz="2000" dirty="0" smtClean="0">
                <a:latin typeface="+mn-lt"/>
                <a:cs typeface="Arial" panose="020B0604020202020204" pitchFamily="34" charset="0"/>
              </a:rPr>
              <a:t>Surgeon(s</a:t>
            </a:r>
            <a:r>
              <a:rPr lang="en-US" altLang="en-US" sz="2000" dirty="0">
                <a:latin typeface="+mn-lt"/>
                <a:cs typeface="Arial" panose="020B0604020202020204" pitchFamily="34" charset="0"/>
              </a:rPr>
              <a:t>) with an interest in sports medicine and rehabilitation</a:t>
            </a:r>
          </a:p>
          <a:p>
            <a:pPr lvl="1">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Gait analytics</a:t>
            </a:r>
          </a:p>
          <a:p>
            <a:pPr lvl="1">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Perform arthroscopy</a:t>
            </a:r>
          </a:p>
          <a:p>
            <a:pPr lvl="1">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Hospital has an existing RAM license (I-131 or </a:t>
            </a:r>
            <a:r>
              <a:rPr lang="en-US" altLang="en-US" sz="2000" dirty="0" smtClean="0">
                <a:latin typeface="+mn-lt"/>
                <a:cs typeface="Arial" panose="020B0604020202020204" pitchFamily="34" charset="0"/>
              </a:rPr>
              <a:t>Technetium</a:t>
            </a:r>
            <a:r>
              <a:rPr lang="en-US" altLang="en-US" sz="2000" dirty="0">
                <a:latin typeface="+mn-lt"/>
                <a:cs typeface="Arial" panose="020B0604020202020204" pitchFamily="34" charset="0"/>
              </a:rPr>
              <a:t>)</a:t>
            </a:r>
          </a:p>
          <a:p>
            <a:pPr lvl="1">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Radiologist interested in </a:t>
            </a:r>
            <a:r>
              <a:rPr lang="en-US" altLang="en-US" sz="2000" dirty="0" err="1">
                <a:latin typeface="+mn-lt"/>
                <a:cs typeface="Arial" panose="020B0604020202020204" pitchFamily="34" charset="0"/>
              </a:rPr>
              <a:t>nuc</a:t>
            </a:r>
            <a:r>
              <a:rPr lang="en-US" altLang="en-US" sz="2000" dirty="0">
                <a:latin typeface="+mn-lt"/>
                <a:cs typeface="Arial" panose="020B0604020202020204" pitchFamily="34" charset="0"/>
              </a:rPr>
              <a:t> med</a:t>
            </a:r>
          </a:p>
          <a:p>
            <a:pPr lvl="1">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Searchable patient data base </a:t>
            </a:r>
            <a:endParaRPr lang="en-US" altLang="en-US" sz="2000" b="1" i="1" dirty="0" smtClean="0">
              <a:latin typeface="+mn-lt"/>
              <a:cs typeface="Arial" panose="020B0604020202020204" pitchFamily="34" charset="0"/>
            </a:endParaRPr>
          </a:p>
          <a:p>
            <a:pPr eaLnBrk="1" hangingPunct="1">
              <a:spcBef>
                <a:spcPct val="0"/>
              </a:spcBef>
              <a:buClrTx/>
              <a:buSzTx/>
              <a:buFontTx/>
              <a:buNone/>
              <a:defRPr/>
            </a:pPr>
            <a:r>
              <a:rPr lang="en-US" altLang="en-US" sz="2000" b="1" i="1" dirty="0" smtClean="0">
                <a:latin typeface="+mn-lt"/>
                <a:cs typeface="Arial" panose="020B0604020202020204" pitchFamily="34" charset="0"/>
              </a:rPr>
              <a:t>Convetra will: </a:t>
            </a:r>
          </a:p>
          <a:p>
            <a:pPr>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Provide </a:t>
            </a:r>
            <a:r>
              <a:rPr lang="en-US" altLang="en-US" sz="2000" dirty="0" err="1">
                <a:latin typeface="+mn-lt"/>
                <a:cs typeface="Arial" panose="020B0604020202020204" pitchFamily="34" charset="0"/>
              </a:rPr>
              <a:t>Synovetin</a:t>
            </a:r>
            <a:r>
              <a:rPr lang="en-US" altLang="en-US" sz="2000" dirty="0">
                <a:latin typeface="+mn-lt"/>
                <a:cs typeface="Arial" panose="020B0604020202020204" pitchFamily="34" charset="0"/>
              </a:rPr>
              <a:t> OA to treat 3 dogs with elbow OA</a:t>
            </a:r>
          </a:p>
          <a:p>
            <a:pPr>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Support amending </a:t>
            </a:r>
            <a:r>
              <a:rPr lang="en-US" altLang="en-US" sz="2000" dirty="0" smtClean="0">
                <a:latin typeface="+mn-lt"/>
                <a:cs typeface="Arial" panose="020B0604020202020204" pitchFamily="34" charset="0"/>
              </a:rPr>
              <a:t>RAM license to add tin 117m</a:t>
            </a:r>
            <a:endParaRPr lang="en-US" altLang="en-US" sz="2000" dirty="0">
              <a:latin typeface="+mn-lt"/>
              <a:cs typeface="Arial" panose="020B0604020202020204" pitchFamily="34" charset="0"/>
            </a:endParaRPr>
          </a:p>
          <a:p>
            <a:pPr>
              <a:spcBef>
                <a:spcPct val="0"/>
              </a:spcBef>
              <a:buClrTx/>
              <a:buSzTx/>
              <a:buFont typeface="Arial" panose="020B0604020202020204" pitchFamily="34" charset="0"/>
              <a:buChar char="•"/>
              <a:defRPr/>
            </a:pPr>
            <a:r>
              <a:rPr lang="en-US" altLang="en-US" sz="2000" dirty="0">
                <a:latin typeface="+mn-lt"/>
                <a:cs typeface="Arial" panose="020B0604020202020204" pitchFamily="34" charset="0"/>
              </a:rPr>
              <a:t>Train RSO and Authorized </a:t>
            </a:r>
            <a:r>
              <a:rPr lang="en-US" altLang="en-US" sz="2000" dirty="0" smtClean="0">
                <a:latin typeface="+mn-lt"/>
                <a:cs typeface="Arial" panose="020B0604020202020204" pitchFamily="34" charset="0"/>
              </a:rPr>
              <a:t>Users</a:t>
            </a:r>
            <a:endParaRPr lang="en-US" altLang="en-US" sz="2000" dirty="0">
              <a:latin typeface="+mn-lt"/>
              <a:cs typeface="Arial" panose="020B0604020202020204" pitchFamily="34" charset="0"/>
            </a:endParaRPr>
          </a:p>
        </p:txBody>
      </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64" y="1320483"/>
            <a:ext cx="4214629" cy="34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flipH="1">
            <a:off x="785363" y="4909927"/>
            <a:ext cx="4214629" cy="338554"/>
          </a:xfrm>
          <a:prstGeom prst="rect">
            <a:avLst/>
          </a:prstGeom>
          <a:noFill/>
        </p:spPr>
        <p:txBody>
          <a:bodyPr wrap="square" rtlCol="0">
            <a:spAutoFit/>
          </a:bodyPr>
          <a:lstStyle/>
          <a:p>
            <a:r>
              <a:rPr lang="en-US" sz="1600" dirty="0"/>
              <a:t>Figure:  Canine elbow IA injection of tin-117m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824" y="122380"/>
            <a:ext cx="3777009" cy="760123"/>
          </a:xfrm>
          <a:prstGeom prst="rect">
            <a:avLst/>
          </a:prstGeom>
        </p:spPr>
      </p:pic>
    </p:spTree>
    <p:extLst>
      <p:ext uri="{BB962C8B-B14F-4D97-AF65-F5344CB8AC3E}">
        <p14:creationId xmlns:p14="http://schemas.microsoft.com/office/powerpoint/2010/main" val="1793799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0" dirty="0" smtClean="0"/>
              <a:t>Thank you </a:t>
            </a:r>
            <a:endParaRPr lang="en-US" b="0" dirty="0"/>
          </a:p>
        </p:txBody>
      </p:sp>
      <p:sp>
        <p:nvSpPr>
          <p:cNvPr id="4" name="Rectangle 3"/>
          <p:cNvSpPr/>
          <p:nvPr/>
        </p:nvSpPr>
        <p:spPr>
          <a:xfrm>
            <a:off x="4876800" y="5035296"/>
            <a:ext cx="2438399" cy="307777"/>
          </a:xfrm>
          <a:prstGeom prst="rect">
            <a:avLst/>
          </a:prstGeom>
        </p:spPr>
        <p:txBody>
          <a:bodyPr wrap="square">
            <a:spAutoFit/>
          </a:bodyPr>
          <a:lstStyle/>
          <a:p>
            <a:pPr algn="ctr">
              <a:lnSpc>
                <a:spcPct val="100000"/>
              </a:lnSpc>
              <a:spcBef>
                <a:spcPts val="0"/>
              </a:spcBef>
            </a:pPr>
            <a:endParaRPr lang="en-US" sz="1400" dirty="0">
              <a:solidFill>
                <a:srgbClr val="001A72"/>
              </a:solidFill>
            </a:endParaRPr>
          </a:p>
        </p:txBody>
      </p:sp>
      <p:sp>
        <p:nvSpPr>
          <p:cNvPr id="5" name="Slide Number Placeholder 4"/>
          <p:cNvSpPr>
            <a:spLocks noGrp="1"/>
          </p:cNvSpPr>
          <p:nvPr>
            <p:ph type="sldNum" sz="quarter" idx="12"/>
          </p:nvPr>
        </p:nvSpPr>
        <p:spPr/>
        <p:txBody>
          <a:bodyPr/>
          <a:lstStyle/>
          <a:p>
            <a:fld id="{C5C9440B-FE1B-4D6C-9D43-1BF02773FE99}" type="slidenum">
              <a:rPr lang="en-US" smtClean="0"/>
              <a:t>18</a:t>
            </a:fld>
            <a:endParaRPr lang="en-US" dirty="0"/>
          </a:p>
        </p:txBody>
      </p:sp>
    </p:spTree>
    <p:extLst>
      <p:ext uri="{BB962C8B-B14F-4D97-AF65-F5344CB8AC3E}">
        <p14:creationId xmlns:p14="http://schemas.microsoft.com/office/powerpoint/2010/main" val="334676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4056" y="6591300"/>
            <a:ext cx="4015168" cy="276999"/>
          </a:xfrm>
          <a:prstGeom prst="rect">
            <a:avLst/>
          </a:prstGeom>
          <a:noFill/>
        </p:spPr>
        <p:txBody>
          <a:bodyPr wrap="square" rtlCol="0">
            <a:spAutoFit/>
          </a:bodyPr>
          <a:lstStyle/>
          <a:p>
            <a:r>
              <a:rPr lang="en-US" sz="1200" baseline="30000" dirty="0">
                <a:latin typeface="Calibri" panose="020F0502020204030204" pitchFamily="34" charset="0"/>
                <a:ea typeface="Verdana" panose="020B0604030504040204" pitchFamily="34" charset="0"/>
                <a:cs typeface="Verdana" panose="020B0604030504040204" pitchFamily="34" charset="0"/>
              </a:rPr>
              <a:t>1</a:t>
            </a:r>
            <a:r>
              <a:rPr lang="en-US" sz="1200" dirty="0">
                <a:latin typeface="Calibri" panose="020F0502020204030204" pitchFamily="34" charset="0"/>
                <a:ea typeface="Verdana" panose="020B0604030504040204" pitchFamily="34" charset="0"/>
                <a:cs typeface="Verdana" panose="020B0604030504040204" pitchFamily="34" charset="0"/>
              </a:rPr>
              <a:t>Harmony Marketing </a:t>
            </a:r>
            <a:r>
              <a:rPr lang="en-US" sz="1200" dirty="0" smtClean="0">
                <a:latin typeface="Calibri" panose="020F0502020204030204" pitchFamily="34" charset="0"/>
                <a:ea typeface="Verdana" panose="020B0604030504040204" pitchFamily="34" charset="0"/>
                <a:cs typeface="Verdana" panose="020B0604030504040204" pitchFamily="34" charset="0"/>
              </a:rPr>
              <a:t>Partners survey results, </a:t>
            </a:r>
            <a:r>
              <a:rPr lang="en-US" sz="1200" dirty="0">
                <a:latin typeface="Calibri" panose="020F0502020204030204" pitchFamily="34" charset="0"/>
                <a:ea typeface="Verdana" panose="020B0604030504040204" pitchFamily="34" charset="0"/>
                <a:cs typeface="Verdana" panose="020B0604030504040204" pitchFamily="34" charset="0"/>
              </a:rPr>
              <a:t>2016 </a:t>
            </a:r>
          </a:p>
        </p:txBody>
      </p:sp>
      <p:pic>
        <p:nvPicPr>
          <p:cNvPr id="14" name="Picture 13"/>
          <p:cNvPicPr>
            <a:picLocks noChangeAspect="1"/>
          </p:cNvPicPr>
          <p:nvPr/>
        </p:nvPicPr>
        <p:blipFill>
          <a:blip r:embed="rId3"/>
          <a:stretch>
            <a:fillRect/>
          </a:stretch>
        </p:blipFill>
        <p:spPr>
          <a:xfrm>
            <a:off x="8325729" y="1236895"/>
            <a:ext cx="3533336" cy="1750815"/>
          </a:xfrm>
          <a:prstGeom prst="rect">
            <a:avLst/>
          </a:prstGeom>
        </p:spPr>
      </p:pic>
      <p:sp>
        <p:nvSpPr>
          <p:cNvPr id="19" name="Title 1"/>
          <p:cNvSpPr txBox="1">
            <a:spLocks/>
          </p:cNvSpPr>
          <p:nvPr/>
        </p:nvSpPr>
        <p:spPr>
          <a:xfrm>
            <a:off x="1539240" y="119861"/>
            <a:ext cx="10709910" cy="818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4200" dirty="0">
              <a:solidFill>
                <a:srgbClr val="92D05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B835291-C1CA-4DE7-B03C-21DD0BE75EA0}" type="slidenum">
              <a:rPr lang="en-US" smtClean="0"/>
              <a:pPr/>
              <a:t>2</a:t>
            </a:fld>
            <a:endParaRPr lang="en-US" dirty="0"/>
          </a:p>
        </p:txBody>
      </p:sp>
      <p:sp>
        <p:nvSpPr>
          <p:cNvPr id="2" name="Title 1"/>
          <p:cNvSpPr>
            <a:spLocks noGrp="1"/>
          </p:cNvSpPr>
          <p:nvPr>
            <p:ph type="title"/>
          </p:nvPr>
        </p:nvSpPr>
        <p:spPr>
          <a:xfrm>
            <a:off x="1797261" y="229624"/>
            <a:ext cx="10193867" cy="1325563"/>
          </a:xfrm>
        </p:spPr>
        <p:txBody>
          <a:bodyPr/>
          <a:lstStyle/>
          <a:p>
            <a:pPr marL="2463800" indent="-2463800"/>
            <a:r>
              <a:rPr lang="en-US" dirty="0" smtClean="0"/>
              <a:t>Canine OA Pain Management Market:</a:t>
            </a:r>
            <a:br>
              <a:rPr lang="en-US" dirty="0" smtClean="0"/>
            </a:br>
            <a:r>
              <a:rPr lang="en-US" b="1" dirty="0" smtClean="0"/>
              <a:t>2 Major Gaps</a:t>
            </a:r>
            <a:endParaRPr lang="en-US" b="1" dirty="0"/>
          </a:p>
        </p:txBody>
      </p:sp>
      <p:pic>
        <p:nvPicPr>
          <p:cNvPr id="1028" name="Picture 4" descr="Image result for slow acting drug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5" y="1276330"/>
            <a:ext cx="3360371" cy="173984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8325729" y="2629431"/>
            <a:ext cx="3533336" cy="1611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b="1" dirty="0" smtClean="0">
                <a:solidFill>
                  <a:schemeClr val="bg1"/>
                </a:solidFill>
                <a:latin typeface="Calibri" panose="020F0502020204030204" pitchFamily="34" charset="0"/>
                <a:ea typeface="Verdana" panose="020B0604030504040204" pitchFamily="34" charset="0"/>
                <a:cs typeface="Verdana" panose="020B0604030504040204" pitchFamily="34" charset="0"/>
              </a:rPr>
              <a:t>Joint Replacement</a:t>
            </a:r>
          </a:p>
          <a:p>
            <a:pPr marL="230188" lvl="1" indent="-230188">
              <a:lnSpc>
                <a:spcPct val="90000"/>
              </a:lnSpc>
              <a:buFont typeface="Arial" panose="020B0604020202020204" pitchFamily="34" charset="0"/>
              <a:buChar char="•"/>
            </a:pPr>
            <a:r>
              <a:rPr lang="en-US" sz="20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Not for all joints </a:t>
            </a:r>
          </a:p>
          <a:p>
            <a:pPr marL="230188" lvl="1" indent="-230188">
              <a:buFont typeface="Arial" panose="020B0604020202020204" pitchFamily="34" charset="0"/>
              <a:buChar char="•"/>
            </a:pPr>
            <a:r>
              <a:rPr lang="en-US" sz="20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High risk for older pets</a:t>
            </a:r>
          </a:p>
          <a:p>
            <a:pPr marL="230188" lvl="1" indent="-230188">
              <a:buFont typeface="Arial" panose="020B0604020202020204" pitchFamily="34" charset="0"/>
              <a:buChar char="•"/>
            </a:pPr>
            <a:r>
              <a:rPr lang="en-US" sz="20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Disruptive rehab</a:t>
            </a:r>
            <a:endParaRPr lang="en-US" sz="2000" dirty="0">
              <a:solidFill>
                <a:schemeClr val="bg1"/>
              </a:solidFill>
              <a:latin typeface="Calibri" panose="020F0502020204030204" pitchFamily="34" charset="0"/>
              <a:ea typeface="Verdana" panose="020B0604030504040204" pitchFamily="34" charset="0"/>
              <a:cs typeface="Verdana" panose="020B0604030504040204" pitchFamily="34" charset="0"/>
            </a:endParaRPr>
          </a:p>
        </p:txBody>
      </p:sp>
      <p:sp>
        <p:nvSpPr>
          <p:cNvPr id="22" name="Rounded Rectangle 21"/>
          <p:cNvSpPr/>
          <p:nvPr/>
        </p:nvSpPr>
        <p:spPr>
          <a:xfrm>
            <a:off x="331733" y="2629431"/>
            <a:ext cx="3374091" cy="16204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pPr>
            <a:r>
              <a:rPr lang="en-US" sz="2400" b="1" dirty="0" smtClean="0">
                <a:solidFill>
                  <a:schemeClr val="bg1"/>
                </a:solidFill>
                <a:latin typeface="Calibri" panose="020F0502020204030204" pitchFamily="34" charset="0"/>
                <a:ea typeface="Verdana" panose="020B0604030504040204" pitchFamily="34" charset="0"/>
                <a:cs typeface="Verdana" panose="020B0604030504040204" pitchFamily="34" charset="0"/>
              </a:rPr>
              <a:t>Daily Drugs</a:t>
            </a:r>
          </a:p>
          <a:p>
            <a:pPr marL="230188" lvl="1" indent="-230188">
              <a:lnSpc>
                <a:spcPct val="90000"/>
              </a:lnSpc>
              <a:buFont typeface="Arial" panose="020B0604020202020204" pitchFamily="34" charset="0"/>
              <a:buChar char="•"/>
            </a:pPr>
            <a:r>
              <a:rPr lang="en-US" sz="20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Ineffective for many</a:t>
            </a:r>
          </a:p>
          <a:p>
            <a:pPr marL="230188" lvl="1" indent="-230188">
              <a:lnSpc>
                <a:spcPct val="90000"/>
              </a:lnSpc>
              <a:buFont typeface="Arial" panose="020B0604020202020204" pitchFamily="34" charset="0"/>
              <a:buChar char="•"/>
            </a:pPr>
            <a:r>
              <a:rPr lang="en-US" sz="20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Long-term safety issues</a:t>
            </a:r>
          </a:p>
          <a:p>
            <a:pPr marL="230188" lvl="1" indent="-230188">
              <a:lnSpc>
                <a:spcPct val="90000"/>
              </a:lnSpc>
              <a:buFont typeface="Arial" panose="020B0604020202020204" pitchFamily="34" charset="0"/>
              <a:buChar char="•"/>
            </a:pPr>
            <a:r>
              <a:rPr lang="en-US" sz="20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Poor compliance</a:t>
            </a:r>
            <a:endParaRPr lang="en-US" sz="2000" dirty="0">
              <a:solidFill>
                <a:schemeClr val="bg1"/>
              </a:solidFill>
              <a:latin typeface="Calibri" panose="020F0502020204030204" pitchFamily="34" charset="0"/>
              <a:ea typeface="Verdana" panose="020B0604030504040204" pitchFamily="34" charset="0"/>
              <a:cs typeface="Verdana" panose="020B0604030504040204" pitchFamily="34" charset="0"/>
            </a:endParaRPr>
          </a:p>
        </p:txBody>
      </p:sp>
      <p:sp>
        <p:nvSpPr>
          <p:cNvPr id="23" name="Rounded Rectangle 22"/>
          <p:cNvSpPr/>
          <p:nvPr/>
        </p:nvSpPr>
        <p:spPr>
          <a:xfrm>
            <a:off x="331733" y="4645463"/>
            <a:ext cx="3374091" cy="1092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pPr>
            <a:r>
              <a:rPr lang="en-US" sz="2400" b="1" dirty="0" smtClean="0">
                <a:solidFill>
                  <a:schemeClr val="tx1"/>
                </a:solidFill>
                <a:latin typeface="Calibri" panose="020F0502020204030204" pitchFamily="34" charset="0"/>
                <a:ea typeface="Verdana" panose="020B0604030504040204" pitchFamily="34" charset="0"/>
                <a:cs typeface="Verdana" panose="020B0604030504040204" pitchFamily="34" charset="0"/>
              </a:rPr>
              <a:t>General Practices</a:t>
            </a:r>
            <a:endParaRPr lang="en-US" sz="2400" dirty="0">
              <a:solidFill>
                <a:schemeClr val="tx1"/>
              </a:solidFill>
              <a:latin typeface="Calibri" panose="020F0502020204030204" pitchFamily="34" charset="0"/>
              <a:ea typeface="Verdana" panose="020B0604030504040204" pitchFamily="34" charset="0"/>
              <a:cs typeface="Verdana" panose="020B0604030504040204" pitchFamily="34" charset="0"/>
            </a:endParaRPr>
          </a:p>
        </p:txBody>
      </p:sp>
      <p:sp>
        <p:nvSpPr>
          <p:cNvPr id="24" name="Rounded Rectangle 23"/>
          <p:cNvSpPr/>
          <p:nvPr/>
        </p:nvSpPr>
        <p:spPr>
          <a:xfrm>
            <a:off x="8359228" y="4645463"/>
            <a:ext cx="3499837" cy="1092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pPr>
            <a:r>
              <a:rPr lang="en-US" sz="2400" b="1" dirty="0" smtClean="0">
                <a:solidFill>
                  <a:schemeClr val="tx1"/>
                </a:solidFill>
                <a:latin typeface="Calibri" panose="020F0502020204030204" pitchFamily="34" charset="0"/>
                <a:ea typeface="Verdana" panose="020B0604030504040204" pitchFamily="34" charset="0"/>
                <a:cs typeface="Verdana" panose="020B0604030504040204" pitchFamily="34" charset="0"/>
              </a:rPr>
              <a:t>Specialty Hospitals</a:t>
            </a:r>
            <a:endParaRPr lang="en-US" sz="2400" dirty="0">
              <a:solidFill>
                <a:schemeClr val="tx1"/>
              </a:solidFill>
              <a:latin typeface="Calibri" panose="020F0502020204030204" pitchFamily="34" charset="0"/>
              <a:ea typeface="Verdana" panose="020B0604030504040204" pitchFamily="34" charset="0"/>
              <a:cs typeface="Verdana" panose="020B0604030504040204" pitchFamily="34" charset="0"/>
            </a:endParaRPr>
          </a:p>
        </p:txBody>
      </p:sp>
      <p:sp>
        <p:nvSpPr>
          <p:cNvPr id="3" name="Left-Right Arrow 2"/>
          <p:cNvSpPr/>
          <p:nvPr/>
        </p:nvSpPr>
        <p:spPr>
          <a:xfrm>
            <a:off x="3720806" y="2577130"/>
            <a:ext cx="4569656" cy="1707280"/>
          </a:xfrm>
          <a:prstGeom prst="leftRightArrow">
            <a:avLst>
              <a:gd name="adj1" fmla="val 60042"/>
              <a:gd name="adj2" fmla="val 527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Therapeutic Gap</a:t>
            </a:r>
          </a:p>
          <a:p>
            <a:pPr algn="ctr"/>
            <a:r>
              <a:rPr lang="en-US" sz="2000" dirty="0" smtClean="0">
                <a:solidFill>
                  <a:schemeClr val="tx1"/>
                </a:solidFill>
              </a:rPr>
              <a:t>No durable, proven intermediate treatment options</a:t>
            </a:r>
            <a:endParaRPr lang="en-US" sz="2000" dirty="0">
              <a:solidFill>
                <a:schemeClr val="tx1"/>
              </a:solidFill>
            </a:endParaRPr>
          </a:p>
        </p:txBody>
      </p:sp>
      <p:sp>
        <p:nvSpPr>
          <p:cNvPr id="15" name="Left-Right Arrow 14"/>
          <p:cNvSpPr/>
          <p:nvPr/>
        </p:nvSpPr>
        <p:spPr>
          <a:xfrm>
            <a:off x="3722575" y="4337844"/>
            <a:ext cx="4567888" cy="1707280"/>
          </a:xfrm>
          <a:prstGeom prst="leftRightArrow">
            <a:avLst>
              <a:gd name="adj1" fmla="val 60042"/>
              <a:gd name="adj2" fmla="val 527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$4.2B Veterinary </a:t>
            </a:r>
            <a:r>
              <a:rPr lang="en-US" sz="2000" b="1" dirty="0">
                <a:solidFill>
                  <a:schemeClr val="tx1"/>
                </a:solidFill>
              </a:rPr>
              <a:t>Revenue Gap</a:t>
            </a:r>
          </a:p>
          <a:p>
            <a:pPr algn="ctr"/>
            <a:r>
              <a:rPr lang="en-US" sz="2000" dirty="0">
                <a:solidFill>
                  <a:schemeClr val="tx1"/>
                </a:solidFill>
              </a:rPr>
              <a:t>~2M </a:t>
            </a:r>
            <a:r>
              <a:rPr lang="en-US" sz="2000" dirty="0" smtClean="0">
                <a:solidFill>
                  <a:schemeClr val="tx1"/>
                </a:solidFill>
              </a:rPr>
              <a:t>cases / year referred  </a:t>
            </a:r>
            <a:endParaRPr lang="en-US" sz="2000" dirty="0">
              <a:solidFill>
                <a:schemeClr val="tx1"/>
              </a:solidFill>
            </a:endParaRPr>
          </a:p>
          <a:p>
            <a:pPr algn="ctr"/>
            <a:r>
              <a:rPr lang="en-US" sz="2000" dirty="0" smtClean="0">
                <a:solidFill>
                  <a:schemeClr val="tx1"/>
                </a:solidFill>
              </a:rPr>
              <a:t>only ~0.6M treated¹</a:t>
            </a:r>
            <a:endParaRPr lang="en-US" sz="2000" dirty="0">
              <a:solidFill>
                <a:schemeClr val="tx1"/>
              </a:solidFill>
            </a:endParaRPr>
          </a:p>
        </p:txBody>
      </p:sp>
    </p:spTree>
    <p:extLst>
      <p:ext uri="{BB962C8B-B14F-4D97-AF65-F5344CB8AC3E}">
        <p14:creationId xmlns:p14="http://schemas.microsoft.com/office/powerpoint/2010/main" val="3029914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3</a:t>
            </a:fld>
            <a:endParaRPr lang="en-US" dirty="0"/>
          </a:p>
        </p:txBody>
      </p:sp>
      <p:sp>
        <p:nvSpPr>
          <p:cNvPr id="6" name="Rectangle 5"/>
          <p:cNvSpPr/>
          <p:nvPr/>
        </p:nvSpPr>
        <p:spPr>
          <a:xfrm>
            <a:off x="615462" y="1225293"/>
            <a:ext cx="10937630" cy="4939814"/>
          </a:xfrm>
          <a:prstGeom prst="rect">
            <a:avLst/>
          </a:prstGeom>
        </p:spPr>
        <p:txBody>
          <a:bodyPr wrap="square">
            <a:spAutoFit/>
          </a:bodyPr>
          <a:lstStyle/>
          <a:p>
            <a:r>
              <a:rPr lang="en-US" sz="2000" b="1" dirty="0" smtClean="0"/>
              <a:t>The </a:t>
            </a:r>
            <a:r>
              <a:rPr lang="en-US" sz="2000" b="1" dirty="0"/>
              <a:t>role of synovial macrophages and macrophage-produced cytokines in driving </a:t>
            </a:r>
            <a:r>
              <a:rPr lang="en-US" sz="2000" b="1" dirty="0" err="1" smtClean="0"/>
              <a:t>aggrecanases</a:t>
            </a:r>
            <a:r>
              <a:rPr lang="en-US" sz="2000" b="1" dirty="0" smtClean="0"/>
              <a:t>, matrix </a:t>
            </a:r>
            <a:r>
              <a:rPr lang="en-US" sz="2000" b="1" dirty="0"/>
              <a:t>metalloproteinases, and other destructive and inflammatory responses in </a:t>
            </a:r>
            <a:r>
              <a:rPr lang="en-US" sz="2000" b="1" dirty="0" smtClean="0"/>
              <a:t>osteoarthritis  </a:t>
            </a:r>
            <a:r>
              <a:rPr lang="en-US" sz="2000" dirty="0" err="1"/>
              <a:t>Bondeson</a:t>
            </a:r>
            <a:r>
              <a:rPr lang="en-US" sz="2000" dirty="0"/>
              <a:t> J, Wainwright SD, Lauder S, et. al.  Arthritis Research &amp; Therapy 7 2006 8:R187(doi:10.1.186/ar2099</a:t>
            </a:r>
            <a:r>
              <a:rPr lang="en-US" sz="2000" dirty="0" smtClean="0"/>
              <a:t>)</a:t>
            </a:r>
          </a:p>
          <a:p>
            <a:pPr marL="238125" indent="-238125">
              <a:spcBef>
                <a:spcPts val="600"/>
              </a:spcBef>
              <a:spcAft>
                <a:spcPts val="600"/>
              </a:spcAft>
              <a:buFont typeface="Arial" panose="020B0604020202020204" pitchFamily="34" charset="0"/>
              <a:buChar char="•"/>
            </a:pPr>
            <a:r>
              <a:rPr lang="en-US" sz="2000" dirty="0"/>
              <a:t>Synovial inflammation is implicated in many signs and symptoms of OA, including joint swelling and </a:t>
            </a:r>
            <a:r>
              <a:rPr lang="en-US" sz="2000" dirty="0" smtClean="0"/>
              <a:t>effusion</a:t>
            </a:r>
            <a:endParaRPr lang="en-US" sz="2000" dirty="0"/>
          </a:p>
          <a:p>
            <a:pPr marL="238125" indent="-238125">
              <a:spcBef>
                <a:spcPts val="600"/>
              </a:spcBef>
              <a:spcAft>
                <a:spcPts val="600"/>
              </a:spcAft>
              <a:buFont typeface="Arial" panose="020B0604020202020204" pitchFamily="34" charset="0"/>
              <a:buChar char="•"/>
            </a:pPr>
            <a:r>
              <a:rPr lang="en-US" sz="2000" dirty="0"/>
              <a:t>In the osteoarthritis synovium, both inflammatory and destructive responses are dependent largely on macrophages and these effects are cytokine driven through a combination of IL-1 and TNF</a:t>
            </a:r>
            <a:r>
              <a:rPr lang="el-GR" sz="2000" dirty="0" smtClean="0"/>
              <a:t>α</a:t>
            </a:r>
            <a:endParaRPr lang="en-US" sz="2000" dirty="0"/>
          </a:p>
          <a:p>
            <a:pPr marL="238125" indent="-238125">
              <a:spcBef>
                <a:spcPts val="600"/>
              </a:spcBef>
              <a:spcAft>
                <a:spcPts val="600"/>
              </a:spcAft>
              <a:buFont typeface="Arial" panose="020B0604020202020204" pitchFamily="34" charset="0"/>
              <a:buChar char="•"/>
            </a:pPr>
            <a:r>
              <a:rPr lang="en-US" sz="2000" dirty="0"/>
              <a:t>These cytokines can stimulate their own production and </a:t>
            </a:r>
            <a:r>
              <a:rPr lang="en-US" sz="2000" dirty="0" smtClean="0"/>
              <a:t>induce synovial </a:t>
            </a:r>
            <a:r>
              <a:rPr lang="en-US" sz="2000" dirty="0"/>
              <a:t>cells and chondrocytes to produce IL-6, IL-8, leukocyte </a:t>
            </a:r>
            <a:r>
              <a:rPr lang="en-US" sz="2000" dirty="0" smtClean="0"/>
              <a:t>inhibitory </a:t>
            </a:r>
            <a:r>
              <a:rPr lang="en-US" sz="2000" dirty="0"/>
              <a:t>factor; as well as stimulate protease (matrix                          metalloproteinases (MMPs) and </a:t>
            </a:r>
            <a:r>
              <a:rPr lang="en-US" sz="2000" dirty="0" err="1"/>
              <a:t>aggrecanases</a:t>
            </a:r>
            <a:r>
              <a:rPr lang="en-US" sz="2000" dirty="0"/>
              <a:t>) and prostaglandin </a:t>
            </a:r>
            <a:r>
              <a:rPr lang="en-US" sz="2000" dirty="0" smtClean="0"/>
              <a:t>production </a:t>
            </a:r>
            <a:endParaRPr lang="en-US" sz="2000" dirty="0"/>
          </a:p>
          <a:p>
            <a:pPr marL="238125" indent="-238125">
              <a:spcBef>
                <a:spcPts val="600"/>
              </a:spcBef>
              <a:spcAft>
                <a:spcPts val="600"/>
              </a:spcAft>
              <a:buFont typeface="Wingdings" panose="05000000000000000000" pitchFamily="2" charset="2"/>
              <a:buChar char="v"/>
            </a:pPr>
            <a:r>
              <a:rPr lang="en-US" sz="2000" b="1" dirty="0"/>
              <a:t>“Results suggest prioritization of attempts to modify macrophage function in OA, with the aim of decreasing both inflammatory synovitis and the production of degradative enzymes (cytokines) of importance for the progression of the </a:t>
            </a:r>
            <a:r>
              <a:rPr lang="en-US" sz="2000" b="1" dirty="0" smtClean="0"/>
              <a:t>disease”</a:t>
            </a:r>
            <a:endParaRPr lang="en-US" sz="2000" dirty="0" smtClean="0"/>
          </a:p>
        </p:txBody>
      </p:sp>
      <p:sp>
        <p:nvSpPr>
          <p:cNvPr id="7" name="Title 1"/>
          <p:cNvSpPr>
            <a:spLocks noGrp="1"/>
          </p:cNvSpPr>
          <p:nvPr>
            <p:ph type="title"/>
          </p:nvPr>
        </p:nvSpPr>
        <p:spPr>
          <a:xfrm>
            <a:off x="1617132" y="-5080"/>
            <a:ext cx="10193867" cy="1325563"/>
          </a:xfrm>
        </p:spPr>
        <p:txBody>
          <a:bodyPr>
            <a:normAutofit/>
          </a:bodyPr>
          <a:lstStyle/>
          <a:p>
            <a:r>
              <a:rPr lang="en-US" dirty="0" smtClean="0"/>
              <a:t>OA and Synovial Macrophages</a:t>
            </a:r>
            <a:endParaRPr lang="en-US" sz="2700" dirty="0"/>
          </a:p>
        </p:txBody>
      </p:sp>
    </p:spTree>
    <p:extLst>
      <p:ext uri="{BB962C8B-B14F-4D97-AF65-F5344CB8AC3E}">
        <p14:creationId xmlns:p14="http://schemas.microsoft.com/office/powerpoint/2010/main" val="30229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4</a:t>
            </a:fld>
            <a:endParaRPr lang="en-US" dirty="0"/>
          </a:p>
        </p:txBody>
      </p:sp>
      <p:sp>
        <p:nvSpPr>
          <p:cNvPr id="6" name="Rectangle 5"/>
          <p:cNvSpPr/>
          <p:nvPr/>
        </p:nvSpPr>
        <p:spPr>
          <a:xfrm>
            <a:off x="615462" y="1225293"/>
            <a:ext cx="10751785" cy="5170646"/>
          </a:xfrm>
          <a:prstGeom prst="rect">
            <a:avLst/>
          </a:prstGeom>
        </p:spPr>
        <p:txBody>
          <a:bodyPr wrap="square">
            <a:spAutoFit/>
          </a:bodyPr>
          <a:lstStyle/>
          <a:p>
            <a:r>
              <a:rPr lang="en-US" sz="2200" b="1" i="1" dirty="0">
                <a:cs typeface="Arial" panose="020B0604020202020204" pitchFamily="34" charset="0"/>
              </a:rPr>
              <a:t>What is </a:t>
            </a:r>
            <a:r>
              <a:rPr lang="en-US" sz="2200" b="1" i="1" dirty="0" smtClean="0">
                <a:cs typeface="Arial" panose="020B0604020202020204" pitchFamily="34" charset="0"/>
              </a:rPr>
              <a:t>radiosynoviorthesis </a:t>
            </a:r>
            <a:r>
              <a:rPr lang="en-US" sz="2200" b="1" i="1" dirty="0">
                <a:cs typeface="Arial" panose="020B0604020202020204" pitchFamily="34" charset="0"/>
              </a:rPr>
              <a:t>(RSO</a:t>
            </a:r>
            <a:r>
              <a:rPr lang="en-US" sz="2200" b="1" dirty="0">
                <a:cs typeface="Arial" panose="020B0604020202020204" pitchFamily="34" charset="0"/>
              </a:rPr>
              <a:t>)? </a:t>
            </a:r>
            <a:r>
              <a:rPr lang="en-US" sz="2200" dirty="0">
                <a:cs typeface="Arial" charset="0"/>
              </a:rPr>
              <a:t>Intra-articular injection of radioisotope (radionuclide) to treat joint </a:t>
            </a:r>
            <a:r>
              <a:rPr lang="en-US" sz="2200" dirty="0" smtClean="0">
                <a:cs typeface="Arial" charset="0"/>
              </a:rPr>
              <a:t>inflammation</a:t>
            </a:r>
            <a:endParaRPr lang="en-US" sz="2200" dirty="0">
              <a:cs typeface="Arial" charset="0"/>
            </a:endParaRPr>
          </a:p>
          <a:p>
            <a:endParaRPr lang="en-US" sz="2200" dirty="0">
              <a:cs typeface="Arial" charset="0"/>
            </a:endParaRPr>
          </a:p>
          <a:p>
            <a:pPr>
              <a:defRPr/>
            </a:pPr>
            <a:r>
              <a:rPr lang="en-US" sz="2200" b="1" i="1" dirty="0">
                <a:cs typeface="Arial" charset="0"/>
              </a:rPr>
              <a:t>Mode of action:  </a:t>
            </a:r>
            <a:r>
              <a:rPr lang="en-US" sz="2200" dirty="0">
                <a:cs typeface="Arial" charset="0"/>
              </a:rPr>
              <a:t>Radionuclide is absorbed by </a:t>
            </a:r>
            <a:r>
              <a:rPr lang="en-US" sz="2200" dirty="0" err="1">
                <a:cs typeface="Arial" charset="0"/>
              </a:rPr>
              <a:t>synoviocytes</a:t>
            </a:r>
            <a:r>
              <a:rPr lang="en-US" sz="2200" dirty="0">
                <a:cs typeface="Arial" charset="0"/>
              </a:rPr>
              <a:t> and phagocytized by macrophages within the synovium resulting in apoptosis and non-inflammatory ablation of inflammatory </a:t>
            </a:r>
            <a:r>
              <a:rPr lang="en-US" sz="2200" dirty="0" smtClean="0">
                <a:cs typeface="Arial" charset="0"/>
              </a:rPr>
              <a:t>cells</a:t>
            </a:r>
            <a:endParaRPr lang="en-US" sz="2200" dirty="0">
              <a:cs typeface="Arial" charset="0"/>
            </a:endParaRPr>
          </a:p>
          <a:p>
            <a:pPr>
              <a:defRPr/>
            </a:pPr>
            <a:r>
              <a:rPr lang="en-US" sz="2200" dirty="0">
                <a:cs typeface="Arial" charset="0"/>
              </a:rPr>
              <a:t>	</a:t>
            </a:r>
          </a:p>
          <a:p>
            <a:pPr>
              <a:defRPr/>
            </a:pPr>
            <a:r>
              <a:rPr lang="en-US" sz="2200" dirty="0" smtClean="0">
                <a:cs typeface="Arial" charset="0"/>
              </a:rPr>
              <a:t>The </a:t>
            </a:r>
            <a:r>
              <a:rPr lang="en-US" sz="2200" dirty="0">
                <a:cs typeface="Arial" charset="0"/>
              </a:rPr>
              <a:t>h</a:t>
            </a:r>
            <a:r>
              <a:rPr lang="en-US" sz="2200" dirty="0" smtClean="0">
                <a:cs typeface="Arial" charset="0"/>
              </a:rPr>
              <a:t>omogeneous </a:t>
            </a:r>
            <a:r>
              <a:rPr lang="en-US" sz="2200" dirty="0">
                <a:cs typeface="Arial" charset="0"/>
              </a:rPr>
              <a:t>t</a:t>
            </a:r>
            <a:r>
              <a:rPr lang="en-US" sz="2200" dirty="0" smtClean="0">
                <a:cs typeface="Arial" charset="0"/>
              </a:rPr>
              <a:t>in </a:t>
            </a:r>
            <a:r>
              <a:rPr lang="en-US" sz="2200" dirty="0">
                <a:cs typeface="Arial" charset="0"/>
              </a:rPr>
              <a:t>c</a:t>
            </a:r>
            <a:r>
              <a:rPr lang="en-US" sz="2200" dirty="0" smtClean="0">
                <a:cs typeface="Arial" charset="0"/>
              </a:rPr>
              <a:t>olloid suspension (1.5 – 20 µm) </a:t>
            </a:r>
            <a:r>
              <a:rPr lang="en-US" sz="2200" dirty="0">
                <a:cs typeface="Arial" charset="0"/>
              </a:rPr>
              <a:t>of tin-117m </a:t>
            </a:r>
            <a:r>
              <a:rPr lang="en-US" sz="2200" dirty="0" smtClean="0">
                <a:cs typeface="Arial" charset="0"/>
              </a:rPr>
              <a:t>emits </a:t>
            </a:r>
            <a:r>
              <a:rPr lang="en-US" sz="2200" dirty="0">
                <a:cs typeface="Arial" charset="0"/>
              </a:rPr>
              <a:t>discrete (0.3 mm radiation range), low-energy conversion electron </a:t>
            </a:r>
            <a:r>
              <a:rPr lang="en-US" sz="2200" dirty="0" smtClean="0">
                <a:cs typeface="Arial" charset="0"/>
              </a:rPr>
              <a:t>radiation</a:t>
            </a:r>
            <a:endParaRPr lang="en-US" sz="2200" dirty="0">
              <a:cs typeface="Arial" charset="0"/>
            </a:endParaRPr>
          </a:p>
          <a:p>
            <a:pPr>
              <a:defRPr/>
            </a:pPr>
            <a:r>
              <a:rPr lang="en-US" sz="2200" dirty="0">
                <a:cs typeface="Arial" charset="0"/>
              </a:rPr>
              <a:t>	</a:t>
            </a:r>
          </a:p>
          <a:p>
            <a:pPr>
              <a:defRPr/>
            </a:pPr>
            <a:r>
              <a:rPr lang="en-US" sz="2200" dirty="0" smtClean="0">
                <a:cs typeface="Arial" charset="0"/>
              </a:rPr>
              <a:t>The </a:t>
            </a:r>
            <a:r>
              <a:rPr lang="en-US" sz="2200" dirty="0">
                <a:cs typeface="Arial" charset="0"/>
              </a:rPr>
              <a:t>colloid containing micro particles </a:t>
            </a:r>
            <a:r>
              <a:rPr lang="en-US" sz="2200" dirty="0" smtClean="0">
                <a:cs typeface="Arial" charset="0"/>
              </a:rPr>
              <a:t>is </a:t>
            </a:r>
            <a:r>
              <a:rPr lang="en-US" sz="2200" dirty="0">
                <a:cs typeface="Arial" charset="0"/>
              </a:rPr>
              <a:t>retained in the </a:t>
            </a:r>
            <a:r>
              <a:rPr lang="en-US" sz="2200" dirty="0" smtClean="0">
                <a:cs typeface="Arial" charset="0"/>
              </a:rPr>
              <a:t>canine joint </a:t>
            </a:r>
            <a:r>
              <a:rPr lang="en-US" sz="2200" dirty="0">
                <a:cs typeface="Arial" charset="0"/>
              </a:rPr>
              <a:t>space for at least 42 days (3 half-lives</a:t>
            </a:r>
            <a:r>
              <a:rPr lang="en-US" sz="2200" dirty="0" smtClean="0">
                <a:cs typeface="Arial" charset="0"/>
              </a:rPr>
              <a:t>)</a:t>
            </a:r>
            <a:endParaRPr lang="en-US" sz="2200" dirty="0">
              <a:cs typeface="Arial" charset="0"/>
            </a:endParaRPr>
          </a:p>
          <a:p>
            <a:pPr>
              <a:defRPr/>
            </a:pPr>
            <a:endParaRPr lang="en-US" sz="2200" dirty="0">
              <a:cs typeface="Arial" charset="0"/>
            </a:endParaRPr>
          </a:p>
          <a:p>
            <a:pPr>
              <a:defRPr/>
            </a:pPr>
            <a:r>
              <a:rPr lang="en-US" sz="2200" b="1" i="1" dirty="0">
                <a:cs typeface="Arial" panose="020B0604020202020204" pitchFamily="34" charset="0"/>
              </a:rPr>
              <a:t>Mechanism of cell death </a:t>
            </a:r>
            <a:r>
              <a:rPr lang="en-US" sz="2200" dirty="0">
                <a:cs typeface="Arial" panose="020B0604020202020204" pitchFamily="34" charset="0"/>
              </a:rPr>
              <a:t>from </a:t>
            </a:r>
            <a:r>
              <a:rPr lang="en-US" sz="2200" dirty="0" err="1" smtClean="0">
                <a:cs typeface="Arial" panose="020B0604020202020204" pitchFamily="34" charset="0"/>
              </a:rPr>
              <a:t>Synovetin</a:t>
            </a:r>
            <a:r>
              <a:rPr lang="en-US" sz="2200" dirty="0" smtClean="0">
                <a:cs typeface="Arial" panose="020B0604020202020204" pitchFamily="34" charset="0"/>
              </a:rPr>
              <a:t> OA </a:t>
            </a:r>
            <a:r>
              <a:rPr lang="en-US" sz="2200" dirty="0">
                <a:cs typeface="Arial" panose="020B0604020202020204" pitchFamily="34" charset="0"/>
              </a:rPr>
              <a:t>is from </a:t>
            </a:r>
            <a:r>
              <a:rPr lang="en-US" sz="2200" dirty="0" smtClean="0">
                <a:cs typeface="Arial" panose="020B0604020202020204" pitchFamily="34" charset="0"/>
              </a:rPr>
              <a:t>extended duration (T</a:t>
            </a:r>
            <a:r>
              <a:rPr lang="en-US" sz="2200" baseline="-25000" dirty="0" smtClean="0">
                <a:cs typeface="Arial" panose="020B0604020202020204" pitchFamily="34" charset="0"/>
              </a:rPr>
              <a:t>1/2 </a:t>
            </a:r>
            <a:r>
              <a:rPr lang="en-US" sz="2200" dirty="0" smtClean="0">
                <a:cs typeface="Arial" panose="020B0604020202020204" pitchFamily="34" charset="0"/>
              </a:rPr>
              <a:t>= 14d) low energy radiation </a:t>
            </a:r>
            <a:r>
              <a:rPr lang="en-US" sz="2200" dirty="0">
                <a:cs typeface="Arial" panose="020B0604020202020204" pitchFamily="34" charset="0"/>
              </a:rPr>
              <a:t>(&lt;</a:t>
            </a:r>
            <a:r>
              <a:rPr lang="en-US" sz="2200" dirty="0" smtClean="0">
                <a:cs typeface="Arial" panose="020B0604020202020204" pitchFamily="34" charset="0"/>
              </a:rPr>
              <a:t>158 </a:t>
            </a:r>
            <a:r>
              <a:rPr lang="en-US" sz="2200" dirty="0" err="1">
                <a:cs typeface="Arial" panose="020B0604020202020204" pitchFamily="34" charset="0"/>
              </a:rPr>
              <a:t>keV</a:t>
            </a:r>
            <a:r>
              <a:rPr lang="en-US" sz="2200" dirty="0">
                <a:cs typeface="Arial" panose="020B0604020202020204" pitchFamily="34" charset="0"/>
              </a:rPr>
              <a:t>) </a:t>
            </a:r>
            <a:r>
              <a:rPr lang="en-US" sz="2200" dirty="0" smtClean="0">
                <a:cs typeface="Arial" panose="020B0604020202020204" pitchFamily="34" charset="0"/>
              </a:rPr>
              <a:t>exposure effects</a:t>
            </a:r>
            <a:endParaRPr lang="en-US" sz="2200" dirty="0">
              <a:cs typeface="Arial" panose="020B0604020202020204" pitchFamily="34" charset="0"/>
            </a:endParaRPr>
          </a:p>
        </p:txBody>
      </p:sp>
      <p:sp>
        <p:nvSpPr>
          <p:cNvPr id="7" name="Title 1"/>
          <p:cNvSpPr>
            <a:spLocks noGrp="1"/>
          </p:cNvSpPr>
          <p:nvPr>
            <p:ph type="title"/>
          </p:nvPr>
        </p:nvSpPr>
        <p:spPr>
          <a:xfrm>
            <a:off x="1617132" y="-5080"/>
            <a:ext cx="10193867" cy="1325563"/>
          </a:xfrm>
        </p:spPr>
        <p:txBody>
          <a:bodyPr>
            <a:normAutofit/>
          </a:bodyPr>
          <a:lstStyle/>
          <a:p>
            <a:r>
              <a:rPr lang="en-US" dirty="0"/>
              <a:t> </a:t>
            </a:r>
            <a:r>
              <a:rPr lang="en-US" dirty="0" smtClean="0"/>
              <a:t>                          </a:t>
            </a:r>
            <a:r>
              <a:rPr lang="en-US" dirty="0" err="1" smtClean="0"/>
              <a:t>Radio</a:t>
            </a:r>
            <a:r>
              <a:rPr lang="en-US" dirty="0" err="1" smtClean="0">
                <a:latin typeface="Calibri" panose="020F0502020204030204" pitchFamily="34" charset="0"/>
              </a:rPr>
              <a:t>·</a:t>
            </a:r>
            <a:r>
              <a:rPr lang="en-US" dirty="0" err="1" smtClean="0"/>
              <a:t>synovi</a:t>
            </a:r>
            <a:r>
              <a:rPr lang="en-US" dirty="0" err="1" smtClean="0">
                <a:latin typeface="Calibri" panose="020F0502020204030204" pitchFamily="34" charset="0"/>
              </a:rPr>
              <a:t>·</a:t>
            </a:r>
            <a:r>
              <a:rPr lang="en-US" dirty="0" err="1" smtClean="0"/>
              <a:t>ortheses</a:t>
            </a:r>
            <a:endParaRPr lang="en-US" sz="27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824" y="196811"/>
            <a:ext cx="3588455" cy="722177"/>
          </a:xfrm>
          <a:prstGeom prst="rect">
            <a:avLst/>
          </a:prstGeom>
        </p:spPr>
      </p:pic>
    </p:spTree>
    <p:extLst>
      <p:ext uri="{BB962C8B-B14F-4D97-AF65-F5344CB8AC3E}">
        <p14:creationId xmlns:p14="http://schemas.microsoft.com/office/powerpoint/2010/main" val="340949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5</a:t>
            </a:fld>
            <a:endParaRPr lang="en-US" dirty="0"/>
          </a:p>
        </p:txBody>
      </p:sp>
      <p:sp>
        <p:nvSpPr>
          <p:cNvPr id="7" name="Title 1"/>
          <p:cNvSpPr>
            <a:spLocks noGrp="1"/>
          </p:cNvSpPr>
          <p:nvPr>
            <p:ph type="title"/>
          </p:nvPr>
        </p:nvSpPr>
        <p:spPr>
          <a:xfrm>
            <a:off x="1626781" y="0"/>
            <a:ext cx="10565219" cy="1325563"/>
          </a:xfrm>
        </p:spPr>
        <p:txBody>
          <a:bodyPr>
            <a:normAutofit/>
          </a:bodyPr>
          <a:lstStyle/>
          <a:p>
            <a:pPr marL="914400" indent="-914400"/>
            <a:r>
              <a:rPr lang="en-US" dirty="0" smtClean="0"/>
              <a:t>How Safe is                              </a:t>
            </a:r>
            <a:r>
              <a:rPr lang="en-US" dirty="0" smtClean="0"/>
              <a:t>in Canines?</a:t>
            </a:r>
            <a:endParaRPr lang="en-US" sz="3100" dirty="0"/>
          </a:p>
        </p:txBody>
      </p:sp>
      <p:sp>
        <p:nvSpPr>
          <p:cNvPr id="15" name="TextBox 6"/>
          <p:cNvSpPr txBox="1">
            <a:spLocks noChangeArrowheads="1"/>
          </p:cNvSpPr>
          <p:nvPr/>
        </p:nvSpPr>
        <p:spPr bwMode="auto">
          <a:xfrm>
            <a:off x="5207260" y="1445217"/>
            <a:ext cx="633928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marL="342900" indent="-342900">
              <a:buClrTx/>
              <a:buSzPct val="110000"/>
              <a:buFont typeface="Wingdings" panose="05000000000000000000" pitchFamily="2" charset="2"/>
              <a:buChar char="ü"/>
            </a:pPr>
            <a:r>
              <a:rPr lang="en-US" sz="2400" b="1" dirty="0" smtClean="0">
                <a:latin typeface="+mn-lt"/>
              </a:rPr>
              <a:t>Cumulatively 100 elbows of 75 dogs </a:t>
            </a:r>
            <a:r>
              <a:rPr lang="en-US" sz="2400" b="1" dirty="0">
                <a:latin typeface="+mn-lt"/>
              </a:rPr>
              <a:t>injected</a:t>
            </a:r>
          </a:p>
          <a:p>
            <a:pPr lvl="1">
              <a:buFont typeface="Arial" panose="020B0604020202020204" pitchFamily="34" charset="0"/>
              <a:buChar char="•"/>
            </a:pPr>
            <a:r>
              <a:rPr lang="en-US" sz="2000" dirty="0">
                <a:latin typeface="+mn-lt"/>
              </a:rPr>
              <a:t>Examined </a:t>
            </a:r>
            <a:r>
              <a:rPr lang="en-US" sz="2000" dirty="0" smtClean="0">
                <a:latin typeface="+mn-lt"/>
              </a:rPr>
              <a:t>multiple times post-treatment over 12 months</a:t>
            </a:r>
            <a:endParaRPr lang="en-US" sz="2000" dirty="0">
              <a:latin typeface="+mn-lt"/>
            </a:endParaRPr>
          </a:p>
          <a:p>
            <a:pPr lvl="1">
              <a:buFont typeface="Arial" panose="020B0604020202020204" pitchFamily="34" charset="0"/>
              <a:buChar char="•"/>
            </a:pPr>
            <a:r>
              <a:rPr lang="en-US" sz="2000" dirty="0">
                <a:latin typeface="+mn-lt"/>
              </a:rPr>
              <a:t>PE, CBC, </a:t>
            </a:r>
            <a:r>
              <a:rPr lang="en-US" sz="2000" dirty="0" err="1">
                <a:latin typeface="+mn-lt"/>
              </a:rPr>
              <a:t>Chem</a:t>
            </a:r>
            <a:r>
              <a:rPr lang="en-US" sz="2000" dirty="0">
                <a:latin typeface="+mn-lt"/>
              </a:rPr>
              <a:t> screen, UA, Joint fluid, lameness, range of motion, limb circumference, force plate, MRI, PET, CT, radiographs, Brief Pain Inventory, Colorado chronic pain scoring, concomitant meds, radiation, </a:t>
            </a:r>
            <a:r>
              <a:rPr lang="en-US" sz="2000" dirty="0" smtClean="0">
                <a:latin typeface="+mn-lt"/>
              </a:rPr>
              <a:t>scintigraphy modalities were used </a:t>
            </a:r>
            <a:endParaRPr lang="en-US" sz="2000" i="1" dirty="0">
              <a:latin typeface="+mn-lt"/>
            </a:endParaRPr>
          </a:p>
          <a:p>
            <a:pPr lvl="1">
              <a:buFont typeface="Arial" panose="020B0604020202020204" pitchFamily="34" charset="0"/>
              <a:buChar char="•"/>
            </a:pPr>
            <a:r>
              <a:rPr lang="en-US" sz="2000" dirty="0">
                <a:latin typeface="+mn-lt"/>
              </a:rPr>
              <a:t>3 sites LSU, MU veterinary schools and Gulf Coast Veterinary Specialists in Houston</a:t>
            </a:r>
          </a:p>
          <a:p>
            <a:pPr lvl="1">
              <a:buFont typeface="Arial" panose="020B0604020202020204" pitchFamily="34" charset="0"/>
              <a:buChar char="•"/>
            </a:pPr>
            <a:r>
              <a:rPr lang="en-US" sz="2000" dirty="0">
                <a:latin typeface="+mn-lt"/>
              </a:rPr>
              <a:t>No safety associated parameters fell outside of expected norms (including a </a:t>
            </a:r>
            <a:r>
              <a:rPr lang="en-US" sz="2000" dirty="0" err="1">
                <a:latin typeface="+mn-lt"/>
              </a:rPr>
              <a:t>mis</a:t>
            </a:r>
            <a:r>
              <a:rPr lang="en-US" sz="2000" dirty="0">
                <a:latin typeface="+mn-lt"/>
              </a:rPr>
              <a:t>-administration</a:t>
            </a:r>
            <a:r>
              <a:rPr lang="en-US" sz="2000" dirty="0" smtClean="0">
                <a:latin typeface="+mn-lt"/>
              </a:rPr>
              <a:t>)</a:t>
            </a:r>
            <a:endParaRPr lang="en-US" sz="2000" dirty="0">
              <a:latin typeface="+mn-lt"/>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37" y="1445217"/>
            <a:ext cx="4617423" cy="396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0527" y="86431"/>
            <a:ext cx="3985963" cy="802175"/>
          </a:xfrm>
          <a:prstGeom prst="rect">
            <a:avLst/>
          </a:prstGeom>
        </p:spPr>
      </p:pic>
    </p:spTree>
    <p:extLst>
      <p:ext uri="{BB962C8B-B14F-4D97-AF65-F5344CB8AC3E}">
        <p14:creationId xmlns:p14="http://schemas.microsoft.com/office/powerpoint/2010/main" val="476933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6</a:t>
            </a:fld>
            <a:endParaRPr lang="en-US"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Clinical Studies Trialing </a:t>
            </a:r>
            <a:endParaRPr lang="en-US" sz="3100" dirty="0"/>
          </a:p>
        </p:txBody>
      </p:sp>
      <p:graphicFrame>
        <p:nvGraphicFramePr>
          <p:cNvPr id="8" name="Table 7"/>
          <p:cNvGraphicFramePr>
            <a:graphicFrameLocks noGrp="1"/>
          </p:cNvGraphicFramePr>
          <p:nvPr>
            <p:extLst>
              <p:ext uri="{D42A27DB-BD31-4B8C-83A1-F6EECF244321}">
                <p14:modId xmlns:p14="http://schemas.microsoft.com/office/powerpoint/2010/main" val="2863781592"/>
              </p:ext>
            </p:extLst>
          </p:nvPr>
        </p:nvGraphicFramePr>
        <p:xfrm>
          <a:off x="645459" y="1359722"/>
          <a:ext cx="10919011" cy="3818369"/>
        </p:xfrm>
        <a:graphic>
          <a:graphicData uri="http://schemas.openxmlformats.org/drawingml/2006/table">
            <a:tbl>
              <a:tblPr/>
              <a:tblGrid>
                <a:gridCol w="2223247">
                  <a:extLst>
                    <a:ext uri="{9D8B030D-6E8A-4147-A177-3AD203B41FA5}">
                      <a16:colId xmlns="" xmlns:a16="http://schemas.microsoft.com/office/drawing/2014/main" val="20000"/>
                    </a:ext>
                  </a:extLst>
                </a:gridCol>
                <a:gridCol w="2097741">
                  <a:extLst>
                    <a:ext uri="{9D8B030D-6E8A-4147-A177-3AD203B41FA5}">
                      <a16:colId xmlns="" xmlns:a16="http://schemas.microsoft.com/office/drawing/2014/main" val="20001"/>
                    </a:ext>
                  </a:extLst>
                </a:gridCol>
                <a:gridCol w="1721224">
                  <a:extLst>
                    <a:ext uri="{9D8B030D-6E8A-4147-A177-3AD203B41FA5}">
                      <a16:colId xmlns="" xmlns:a16="http://schemas.microsoft.com/office/drawing/2014/main" val="20002"/>
                    </a:ext>
                  </a:extLst>
                </a:gridCol>
                <a:gridCol w="1528281">
                  <a:extLst>
                    <a:ext uri="{9D8B030D-6E8A-4147-A177-3AD203B41FA5}">
                      <a16:colId xmlns="" xmlns:a16="http://schemas.microsoft.com/office/drawing/2014/main" val="20003"/>
                    </a:ext>
                  </a:extLst>
                </a:gridCol>
                <a:gridCol w="3348518">
                  <a:extLst>
                    <a:ext uri="{9D8B030D-6E8A-4147-A177-3AD203B41FA5}">
                      <a16:colId xmlns="" xmlns:a16="http://schemas.microsoft.com/office/drawing/2014/main" val="20004"/>
                    </a:ext>
                  </a:extLst>
                </a:gridCol>
              </a:tblGrid>
              <a:tr h="202973">
                <a:tc gridSpan="5">
                  <a:txBody>
                    <a:bodyPr/>
                    <a:lstStyle/>
                    <a:p>
                      <a:pPr algn="ctr" fontAlgn="b"/>
                      <a:r>
                        <a:rPr lang="en-US" sz="1400" b="1" i="0" u="none" strike="noStrike" dirty="0" smtClean="0">
                          <a:solidFill>
                            <a:srgbClr val="000000"/>
                          </a:solidFill>
                          <a:effectLst/>
                          <a:latin typeface="Calibri" panose="020F0502020204030204" pitchFamily="34" charset="0"/>
                        </a:rPr>
                        <a:t>Canine</a:t>
                      </a:r>
                      <a:endParaRPr lang="en-US" sz="1400" b="1" i="0" u="none" strike="noStrike" dirty="0">
                        <a:solidFill>
                          <a:srgbClr val="000000"/>
                        </a:solidFill>
                        <a:effectLst/>
                        <a:latin typeface="Calibri" panose="020F0502020204030204" pitchFamily="34" charset="0"/>
                      </a:endParaRPr>
                    </a:p>
                  </a:txBody>
                  <a:tcPr marL="7764" marR="7764" marT="77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02973">
                <a:tc>
                  <a:txBody>
                    <a:bodyPr/>
                    <a:lstStyle/>
                    <a:p>
                      <a:pPr algn="ctr" fontAlgn="b"/>
                      <a:r>
                        <a:rPr lang="en-US" sz="1400" b="1" i="0" u="none" strike="noStrike" dirty="0">
                          <a:solidFill>
                            <a:srgbClr val="000000"/>
                          </a:solidFill>
                          <a:effectLst/>
                          <a:latin typeface="Calibri" panose="020F0502020204030204" pitchFamily="34" charset="0"/>
                        </a:rPr>
                        <a:t>Study name</a:t>
                      </a:r>
                    </a:p>
                  </a:txBody>
                  <a:tcPr marL="7764" marR="7764" marT="77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Study </a:t>
                      </a:r>
                      <a:r>
                        <a:rPr lang="en-US" sz="1400" b="1" i="0" u="none" strike="noStrike" dirty="0" smtClean="0">
                          <a:solidFill>
                            <a:srgbClr val="000000"/>
                          </a:solidFill>
                          <a:effectLst/>
                          <a:latin typeface="Calibri" panose="020F0502020204030204" pitchFamily="34" charset="0"/>
                        </a:rPr>
                        <a:t>Number</a:t>
                      </a:r>
                      <a:endParaRPr lang="en-US" sz="1400" b="1" i="0" u="none" strike="noStrike" dirty="0">
                        <a:solidFill>
                          <a:srgbClr val="000000"/>
                        </a:solidFill>
                        <a:effectLst/>
                        <a:latin typeface="Calibri" panose="020F0502020204030204" pitchFamily="34" charset="0"/>
                      </a:endParaRPr>
                    </a:p>
                  </a:txBody>
                  <a:tcPr marL="7764" marR="7764" marT="77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smtClean="0">
                          <a:solidFill>
                            <a:srgbClr val="000000"/>
                          </a:solidFill>
                          <a:effectLst/>
                          <a:latin typeface="Calibri" panose="020F0502020204030204" pitchFamily="34" charset="0"/>
                        </a:rPr>
                        <a:t>Date Injected</a:t>
                      </a:r>
                      <a:endParaRPr lang="en-US" sz="1400" b="1" i="0" u="none" strike="noStrike" dirty="0">
                        <a:solidFill>
                          <a:srgbClr val="000000"/>
                        </a:solidFill>
                        <a:effectLst/>
                        <a:latin typeface="Calibri" panose="020F0502020204030204" pitchFamily="34" charset="0"/>
                      </a:endParaRPr>
                    </a:p>
                  </a:txBody>
                  <a:tcPr marL="7764" marR="7764" marT="77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 </a:t>
                      </a:r>
                      <a:r>
                        <a:rPr lang="en-US" sz="1400" b="1" i="0" u="none" strike="noStrike" dirty="0" smtClean="0">
                          <a:solidFill>
                            <a:srgbClr val="000000"/>
                          </a:solidFill>
                          <a:effectLst/>
                          <a:latin typeface="Calibri" panose="020F0502020204030204" pitchFamily="34" charset="0"/>
                        </a:rPr>
                        <a:t>Number Evaluated</a:t>
                      </a:r>
                      <a:endParaRPr lang="en-US" sz="1400" b="1" i="0" u="none" strike="noStrike" dirty="0">
                        <a:solidFill>
                          <a:srgbClr val="000000"/>
                        </a:solidFill>
                        <a:effectLst/>
                        <a:latin typeface="Calibri" panose="020F0502020204030204" pitchFamily="34" charset="0"/>
                      </a:endParaRPr>
                    </a:p>
                  </a:txBody>
                  <a:tcPr marL="7764" marR="7764" marT="77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smtClean="0">
                          <a:solidFill>
                            <a:srgbClr val="000000"/>
                          </a:solidFill>
                          <a:effectLst/>
                          <a:latin typeface="Calibri" panose="020F0502020204030204" pitchFamily="34" charset="0"/>
                        </a:rPr>
                        <a:t>Site </a:t>
                      </a:r>
                      <a:endParaRPr lang="en-US" sz="1400" b="1" i="0" u="none" strike="noStrike" dirty="0">
                        <a:solidFill>
                          <a:srgbClr val="000000"/>
                        </a:solidFill>
                        <a:effectLst/>
                        <a:latin typeface="Calibri" panose="020F0502020204030204" pitchFamily="34" charset="0"/>
                      </a:endParaRPr>
                    </a:p>
                  </a:txBody>
                  <a:tcPr marL="7764" marR="7764" marT="77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 xmlns:a16="http://schemas.microsoft.com/office/drawing/2014/main" val="10001"/>
                  </a:ext>
                </a:extLst>
              </a:tr>
              <a:tr h="463775">
                <a:tc>
                  <a:txBody>
                    <a:bodyPr/>
                    <a:lstStyle/>
                    <a:p>
                      <a:pPr algn="l" fontAlgn="b"/>
                      <a:r>
                        <a:rPr lang="en-US" sz="1400" b="1" i="0" u="none" strike="noStrike" dirty="0">
                          <a:solidFill>
                            <a:srgbClr val="000000"/>
                          </a:solidFill>
                          <a:effectLst/>
                          <a:latin typeface="Calibri" panose="020F0502020204030204" pitchFamily="34" charset="0"/>
                        </a:rPr>
                        <a:t>5 normal dog safety study</a:t>
                      </a: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None assigned by University of Missouri</a:t>
                      </a: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March 31, 2015 </a:t>
                      </a:r>
                      <a:r>
                        <a:rPr lang="en-US" sz="1400" b="1" i="0" u="none" strike="noStrike" dirty="0" smtClean="0">
                          <a:solidFill>
                            <a:srgbClr val="000000"/>
                          </a:solidFill>
                          <a:effectLst/>
                          <a:latin typeface="Calibri" panose="020F0502020204030204" pitchFamily="34" charset="0"/>
                        </a:rPr>
                        <a:t>to          </a:t>
                      </a:r>
                      <a:r>
                        <a:rPr lang="en-US" sz="1400" b="1" i="0" u="none" strike="noStrike" dirty="0">
                          <a:solidFill>
                            <a:srgbClr val="000000"/>
                          </a:solidFill>
                          <a:effectLst/>
                          <a:latin typeface="Calibri" panose="020F0502020204030204" pitchFamily="34" charset="0"/>
                        </a:rPr>
                        <a:t>May 15, 2015</a:t>
                      </a: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panose="020F0502020204030204" pitchFamily="34" charset="0"/>
                        </a:rPr>
                        <a:t>5 (5 elbows)</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smtClean="0">
                          <a:solidFill>
                            <a:srgbClr val="000000"/>
                          </a:solidFill>
                          <a:effectLst/>
                          <a:latin typeface="Calibri" panose="020F0502020204030204" pitchFamily="34" charset="0"/>
                        </a:rPr>
                        <a:t>University </a:t>
                      </a:r>
                      <a:r>
                        <a:rPr lang="en-US" sz="1400" b="1" i="0" u="none" strike="noStrike" dirty="0">
                          <a:solidFill>
                            <a:srgbClr val="000000"/>
                          </a:solidFill>
                          <a:effectLst/>
                          <a:latin typeface="Calibri" panose="020F0502020204030204" pitchFamily="34" charset="0"/>
                        </a:rPr>
                        <a:t>of Missouri College of Veterinary Medicine, </a:t>
                      </a:r>
                      <a:r>
                        <a:rPr lang="en-US" sz="1400" b="1" i="0" u="none" strike="noStrike" dirty="0" smtClean="0">
                          <a:solidFill>
                            <a:srgbClr val="000000"/>
                          </a:solidFill>
                          <a:effectLst/>
                          <a:latin typeface="Calibri" panose="020F0502020204030204" pitchFamily="34" charset="0"/>
                        </a:rPr>
                        <a:t>J.</a:t>
                      </a:r>
                      <a:r>
                        <a:rPr lang="en-US" sz="1400" b="1" i="0" u="none" strike="noStrike" baseline="0" dirty="0" smtClean="0">
                          <a:solidFill>
                            <a:srgbClr val="000000"/>
                          </a:solidFill>
                          <a:effectLst/>
                          <a:latin typeface="Calibri" panose="020F0502020204030204" pitchFamily="34" charset="0"/>
                        </a:rPr>
                        <a:t> </a:t>
                      </a:r>
                      <a:r>
                        <a:rPr lang="en-US" sz="1400" b="1" i="0" u="none" strike="noStrike" dirty="0" smtClean="0">
                          <a:solidFill>
                            <a:srgbClr val="000000"/>
                          </a:solidFill>
                          <a:effectLst/>
                          <a:latin typeface="Calibri" panose="020F0502020204030204" pitchFamily="34" charset="0"/>
                        </a:rPr>
                        <a:t>Lattimer DVM, DACVR</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182206">
                <a:tc>
                  <a:txBody>
                    <a:bodyPr/>
                    <a:lstStyle/>
                    <a:p>
                      <a:pPr algn="l" fontAlgn="b"/>
                      <a:r>
                        <a:rPr lang="en-US" sz="1400" b="1" i="0" u="none" strike="noStrike" dirty="0" smtClean="0">
                          <a:solidFill>
                            <a:srgbClr val="000000"/>
                          </a:solidFill>
                          <a:effectLst/>
                          <a:latin typeface="Calibri" panose="020F0502020204030204" pitchFamily="34" charset="0"/>
                        </a:rPr>
                        <a:t>Grade</a:t>
                      </a:r>
                      <a:r>
                        <a:rPr lang="en-US" sz="1400" b="1" i="0" u="none" strike="noStrike" baseline="0" dirty="0" smtClean="0">
                          <a:solidFill>
                            <a:srgbClr val="000000"/>
                          </a:solidFill>
                          <a:effectLst/>
                          <a:latin typeface="Calibri" panose="020F0502020204030204" pitchFamily="34" charset="0"/>
                        </a:rPr>
                        <a:t> 1 &amp; 2 elbow OA client dog study</a:t>
                      </a:r>
                      <a:endParaRPr lang="en-US" sz="1400" b="1" i="0" u="none" strike="noStrike" dirty="0" smtClean="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None assigned by University of Missouri</a:t>
                      </a: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October 14, 2015 </a:t>
                      </a:r>
                      <a:r>
                        <a:rPr lang="en-US" sz="1400" b="1" i="0" u="none" strike="noStrike" dirty="0" smtClean="0">
                          <a:solidFill>
                            <a:srgbClr val="000000"/>
                          </a:solidFill>
                          <a:effectLst/>
                          <a:latin typeface="Calibri" panose="020F0502020204030204" pitchFamily="34" charset="0"/>
                        </a:rPr>
                        <a:t>to        </a:t>
                      </a:r>
                      <a:r>
                        <a:rPr lang="en-US" sz="1400" b="1" i="0" u="none" strike="noStrike" dirty="0">
                          <a:solidFill>
                            <a:srgbClr val="000000"/>
                          </a:solidFill>
                          <a:effectLst/>
                          <a:latin typeface="Calibri" panose="020F0502020204030204" pitchFamily="34" charset="0"/>
                        </a:rPr>
                        <a:t>last dog </a:t>
                      </a:r>
                      <a:r>
                        <a:rPr lang="en-US" sz="1400" b="1" i="0" u="none" strike="noStrike" dirty="0" smtClean="0">
                          <a:solidFill>
                            <a:srgbClr val="000000"/>
                          </a:solidFill>
                          <a:effectLst/>
                          <a:latin typeface="Calibri" panose="020F0502020204030204" pitchFamily="34" charset="0"/>
                        </a:rPr>
                        <a:t>evaluated          </a:t>
                      </a:r>
                      <a:r>
                        <a:rPr lang="en-US" sz="1400" b="1" i="0" u="none" strike="noStrike" dirty="0">
                          <a:solidFill>
                            <a:srgbClr val="000000"/>
                          </a:solidFill>
                          <a:effectLst/>
                          <a:latin typeface="Calibri" panose="020F0502020204030204" pitchFamily="34" charset="0"/>
                        </a:rPr>
                        <a:t>Feb</a:t>
                      </a:r>
                      <a:r>
                        <a:rPr lang="en-US" sz="1400" b="1" i="0" u="none" strike="noStrike" dirty="0" smtClean="0">
                          <a:solidFill>
                            <a:srgbClr val="000000"/>
                          </a:solidFill>
                          <a:effectLst/>
                          <a:latin typeface="Calibri" panose="020F0502020204030204" pitchFamily="34" charset="0"/>
                        </a:rPr>
                        <a:t>. 27, 2017 </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400" b="1" i="0" u="none" strike="noStrike" dirty="0" smtClean="0">
                          <a:solidFill>
                            <a:srgbClr val="000000"/>
                          </a:solidFill>
                          <a:effectLst/>
                          <a:latin typeface="Calibri" panose="020F0502020204030204" pitchFamily="34" charset="0"/>
                        </a:rPr>
                        <a:t>44 (46</a:t>
                      </a:r>
                      <a:r>
                        <a:rPr lang="en-US" sz="1400" b="1" i="0" u="none" strike="noStrike" baseline="0" dirty="0" smtClean="0">
                          <a:solidFill>
                            <a:srgbClr val="000000"/>
                          </a:solidFill>
                          <a:effectLst/>
                          <a:latin typeface="Calibri" panose="020F0502020204030204" pitchFamily="34" charset="0"/>
                        </a:rPr>
                        <a:t> elbows)</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panose="020F0502020204030204" pitchFamily="34" charset="0"/>
                        </a:rPr>
                        <a:t>Gulf Coast Veterinary Specialists, </a:t>
                      </a:r>
                      <a:r>
                        <a:rPr lang="en-US" sz="1400" b="1" i="0" u="none" strike="noStrike" dirty="0" smtClean="0">
                          <a:solidFill>
                            <a:srgbClr val="000000"/>
                          </a:solidFill>
                          <a:effectLst/>
                          <a:latin typeface="Calibri" panose="020F0502020204030204" pitchFamily="34" charset="0"/>
                        </a:rPr>
                        <a:t>M. </a:t>
                      </a:r>
                      <a:r>
                        <a:rPr lang="en-US" sz="1400" b="1" i="0" u="none" strike="noStrike" dirty="0">
                          <a:solidFill>
                            <a:srgbClr val="000000"/>
                          </a:solidFill>
                          <a:effectLst/>
                          <a:latin typeface="Calibri" panose="020F0502020204030204" pitchFamily="34" charset="0"/>
                        </a:rPr>
                        <a:t>Fabiani, </a:t>
                      </a:r>
                      <a:r>
                        <a:rPr lang="en-US" sz="1400" b="1" i="0" u="none" strike="noStrike" dirty="0" smtClean="0">
                          <a:solidFill>
                            <a:srgbClr val="000000"/>
                          </a:solidFill>
                          <a:effectLst/>
                          <a:latin typeface="Calibri" panose="020F0502020204030204" pitchFamily="34" charset="0"/>
                        </a:rPr>
                        <a:t>DVM, DACVR; C.</a:t>
                      </a:r>
                      <a:r>
                        <a:rPr lang="en-US" sz="1400" b="1" i="0" u="none" strike="noStrike" baseline="0" dirty="0" smtClean="0">
                          <a:solidFill>
                            <a:srgbClr val="000000"/>
                          </a:solidFill>
                          <a:effectLst/>
                          <a:latin typeface="Calibri" panose="020F0502020204030204" pitchFamily="34" charset="0"/>
                        </a:rPr>
                        <a:t> Hudson DVM, DACVS, B. Beale DVM, DACVS</a:t>
                      </a:r>
                      <a:r>
                        <a:rPr lang="en-US" sz="1400" b="1" i="0" u="none" strike="noStrike" dirty="0">
                          <a:solidFill>
                            <a:srgbClr val="000000"/>
                          </a:solidFill>
                          <a:effectLst/>
                          <a:latin typeface="Calibri" panose="020F0502020204030204" pitchFamily="34" charset="0"/>
                        </a:rPr>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Louisiana State University School of Veterinary Medicine, </a:t>
                      </a:r>
                      <a:r>
                        <a:rPr lang="en-US" sz="1400" b="1" i="0" u="none" strike="noStrike" dirty="0" smtClean="0">
                          <a:solidFill>
                            <a:srgbClr val="000000"/>
                          </a:solidFill>
                          <a:effectLst/>
                          <a:latin typeface="Calibri" panose="020F0502020204030204" pitchFamily="34" charset="0"/>
                        </a:rPr>
                        <a:t>K. </a:t>
                      </a:r>
                      <a:r>
                        <a:rPr lang="en-US" sz="1400" b="1" i="0" u="none" strike="noStrike" dirty="0">
                          <a:solidFill>
                            <a:srgbClr val="000000"/>
                          </a:solidFill>
                          <a:effectLst/>
                          <a:latin typeface="Calibri" panose="020F0502020204030204" pitchFamily="34" charset="0"/>
                        </a:rPr>
                        <a:t>Aulakh, </a:t>
                      </a:r>
                      <a:r>
                        <a:rPr lang="en-US" sz="1400" b="1" i="0" u="none" strike="noStrike" dirty="0" smtClean="0">
                          <a:solidFill>
                            <a:srgbClr val="000000"/>
                          </a:solidFill>
                          <a:effectLst/>
                          <a:latin typeface="Calibri" panose="020F0502020204030204" pitchFamily="34" charset="0"/>
                        </a:rPr>
                        <a:t>DVM, DACVS</a:t>
                      </a:r>
                      <a:r>
                        <a:rPr lang="en-US" sz="1400" b="1" i="0" u="none" strike="noStrike" dirty="0">
                          <a:solidFill>
                            <a:srgbClr val="000000"/>
                          </a:solidFill>
                          <a:effectLst/>
                          <a:latin typeface="Calibri" panose="020F0502020204030204" pitchFamily="34" charset="0"/>
                        </a:rPr>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University of Missouri College of Veterinary Medicine, </a:t>
                      </a:r>
                      <a:r>
                        <a:rPr lang="en-US" sz="1400" b="1" i="0" u="none" strike="noStrike" dirty="0" smtClean="0">
                          <a:solidFill>
                            <a:srgbClr val="000000"/>
                          </a:solidFill>
                          <a:effectLst/>
                          <a:latin typeface="Calibri" panose="020F0502020204030204" pitchFamily="34" charset="0"/>
                        </a:rPr>
                        <a:t>J.</a:t>
                      </a:r>
                      <a:r>
                        <a:rPr lang="en-US" sz="1400" b="1" i="0" u="none" strike="noStrike" baseline="0" dirty="0" smtClean="0">
                          <a:solidFill>
                            <a:srgbClr val="000000"/>
                          </a:solidFill>
                          <a:effectLst/>
                          <a:latin typeface="Calibri" panose="020F0502020204030204" pitchFamily="34" charset="0"/>
                        </a:rPr>
                        <a:t> </a:t>
                      </a:r>
                      <a:r>
                        <a:rPr lang="en-US" sz="1400" b="1" i="0" u="none" strike="noStrike" dirty="0" smtClean="0">
                          <a:solidFill>
                            <a:srgbClr val="000000"/>
                          </a:solidFill>
                          <a:effectLst/>
                          <a:latin typeface="Calibri" panose="020F0502020204030204" pitchFamily="34" charset="0"/>
                        </a:rPr>
                        <a:t>Lattimer DVM, DACVR</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05531">
                <a:tc>
                  <a:txBody>
                    <a:bodyPr/>
                    <a:lstStyle/>
                    <a:p>
                      <a:pPr algn="l" fontAlgn="b"/>
                      <a:r>
                        <a:rPr lang="en-US" sz="1400" b="1" i="0" u="none" strike="noStrike" dirty="0" smtClean="0">
                          <a:solidFill>
                            <a:srgbClr val="000000"/>
                          </a:solidFill>
                          <a:effectLst/>
                          <a:latin typeface="Calibri" panose="020F0502020204030204" pitchFamily="34" charset="0"/>
                        </a:rPr>
                        <a:t>Grade</a:t>
                      </a:r>
                      <a:r>
                        <a:rPr lang="en-US" sz="1400" b="1" i="0" u="none" strike="noStrike" baseline="0" dirty="0" smtClean="0">
                          <a:solidFill>
                            <a:srgbClr val="000000"/>
                          </a:solidFill>
                          <a:effectLst/>
                          <a:latin typeface="Calibri" panose="020F0502020204030204" pitchFamily="34" charset="0"/>
                        </a:rPr>
                        <a:t> 3 elbow OA client dog study</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C-22017</a:t>
                      </a: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panose="020F0502020204030204" pitchFamily="34" charset="0"/>
                        </a:rPr>
                        <a:t>June </a:t>
                      </a:r>
                      <a:r>
                        <a:rPr lang="en-US" sz="1400" b="1" i="0" u="none" strike="noStrike" dirty="0">
                          <a:solidFill>
                            <a:srgbClr val="000000"/>
                          </a:solidFill>
                          <a:effectLst/>
                          <a:latin typeface="Calibri" panose="020F0502020204030204" pitchFamily="34" charset="0"/>
                        </a:rPr>
                        <a:t>21, 2017 to </a:t>
                      </a:r>
                      <a:r>
                        <a:rPr lang="en-US" sz="1400" b="1" i="0" u="none" strike="noStrike" dirty="0" smtClean="0">
                          <a:solidFill>
                            <a:srgbClr val="000000"/>
                          </a:solidFill>
                          <a:effectLst/>
                          <a:latin typeface="Calibri" panose="020F0502020204030204" pitchFamily="34" charset="0"/>
                        </a:rPr>
                        <a:t>             July </a:t>
                      </a:r>
                      <a:r>
                        <a:rPr lang="en-US" sz="1400" b="1" i="0" u="none" strike="noStrike" dirty="0">
                          <a:solidFill>
                            <a:srgbClr val="000000"/>
                          </a:solidFill>
                          <a:effectLst/>
                          <a:latin typeface="Calibri" panose="020F0502020204030204" pitchFamily="34" charset="0"/>
                        </a:rPr>
                        <a:t>26, 2017</a:t>
                      </a: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panose="020F0502020204030204" pitchFamily="34" charset="0"/>
                        </a:rPr>
                        <a:t>15 (27 elbows)</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smtClean="0">
                          <a:solidFill>
                            <a:srgbClr val="000000"/>
                          </a:solidFill>
                          <a:effectLst/>
                          <a:latin typeface="Calibri" panose="020F0502020204030204" pitchFamily="34" charset="0"/>
                        </a:rPr>
                        <a:t>GCVS,</a:t>
                      </a:r>
                      <a:r>
                        <a:rPr lang="en-US" sz="1400" b="1" i="0" u="none" strike="noStrike" baseline="0" dirty="0" smtClean="0">
                          <a:solidFill>
                            <a:srgbClr val="000000"/>
                          </a:solidFill>
                          <a:effectLst/>
                          <a:latin typeface="Calibri" panose="020F0502020204030204" pitchFamily="34" charset="0"/>
                        </a:rPr>
                        <a:t>  Houston, TX</a:t>
                      </a:r>
                      <a:r>
                        <a:rPr lang="en-US" sz="1400" b="1" i="0" u="none" strike="noStrike" dirty="0">
                          <a:solidFill>
                            <a:srgbClr val="000000"/>
                          </a:solidFill>
                          <a:effectLst/>
                          <a:latin typeface="Calibri" panose="020F0502020204030204" pitchFamily="34" charset="0"/>
                        </a:rPr>
                        <a:t/>
                      </a:r>
                      <a:br>
                        <a:rPr lang="en-US" sz="1400" b="1" i="0" u="none" strike="noStrike" dirty="0">
                          <a:solidFill>
                            <a:srgbClr val="000000"/>
                          </a:solidFill>
                          <a:effectLst/>
                          <a:latin typeface="Calibri" panose="020F0502020204030204" pitchFamily="34" charset="0"/>
                        </a:rPr>
                      </a:br>
                      <a:r>
                        <a:rPr lang="en-US" sz="1400" b="1" i="0" u="none" strike="noStrike" dirty="0" smtClean="0">
                          <a:solidFill>
                            <a:srgbClr val="000000"/>
                          </a:solidFill>
                          <a:effectLst/>
                          <a:latin typeface="Calibri" panose="020F0502020204030204" pitchFamily="34" charset="0"/>
                        </a:rPr>
                        <a:t>LSU-SVM,</a:t>
                      </a:r>
                      <a:r>
                        <a:rPr lang="en-US" sz="1400" b="1" i="0" u="none" strike="noStrike" baseline="0" dirty="0" smtClean="0">
                          <a:solidFill>
                            <a:srgbClr val="000000"/>
                          </a:solidFill>
                          <a:effectLst/>
                          <a:latin typeface="Calibri" panose="020F0502020204030204" pitchFamily="34" charset="0"/>
                        </a:rPr>
                        <a:t> Baton Rouge, LA</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05531">
                <a:tc>
                  <a:txBody>
                    <a:bodyPr/>
                    <a:lstStyle/>
                    <a:p>
                      <a:pPr algn="l" fontAlgn="b"/>
                      <a:r>
                        <a:rPr lang="en-US" sz="1400" b="1" i="0" u="none" strike="noStrike" dirty="0" smtClean="0">
                          <a:solidFill>
                            <a:srgbClr val="000000"/>
                          </a:solidFill>
                          <a:effectLst/>
                          <a:latin typeface="Calibri" panose="020F0502020204030204" pitchFamily="34" charset="0"/>
                        </a:rPr>
                        <a:t>Re-injection of 117m Sn colloid (Synovetin OA)</a:t>
                      </a:r>
                      <a:r>
                        <a:rPr lang="en-US" sz="1400" b="1" i="0" u="none" strike="noStrike" baseline="0" dirty="0" smtClean="0">
                          <a:solidFill>
                            <a:srgbClr val="000000"/>
                          </a:solidFill>
                          <a:effectLst/>
                          <a:latin typeface="Calibri" panose="020F0502020204030204" pitchFamily="34" charset="0"/>
                        </a:rPr>
                        <a:t> in grade 1 or 2 client dog study</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panose="020F0502020204030204" pitchFamily="34" charset="0"/>
                        </a:rPr>
                        <a:t>C - 80817</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panose="020F0502020204030204" pitchFamily="34" charset="0"/>
                        </a:rPr>
                        <a:t>September 11, 2017 to October 13, 2017</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panose="020F0502020204030204" pitchFamily="34" charset="0"/>
                        </a:rPr>
                        <a:t>10 (20 elbows)</a:t>
                      </a:r>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LSU-SVM,</a:t>
                      </a:r>
                      <a:r>
                        <a:rPr lang="en-US" sz="1400" b="1" i="0" u="none" strike="noStrike" baseline="0" dirty="0" smtClean="0">
                          <a:solidFill>
                            <a:srgbClr val="000000"/>
                          </a:solidFill>
                          <a:effectLst/>
                          <a:latin typeface="Calibri" panose="020F0502020204030204" pitchFamily="34" charset="0"/>
                        </a:rPr>
                        <a:t> Baton Rouge, LA</a:t>
                      </a:r>
                      <a:r>
                        <a:rPr lang="en-US" sz="1400" b="1" i="0" u="none" strike="noStrike" dirty="0" smtClean="0">
                          <a:solidFill>
                            <a:srgbClr val="000000"/>
                          </a:solidFill>
                          <a:effectLst/>
                          <a:latin typeface="Calibri" panose="020F0502020204030204" pitchFamily="34" charset="0"/>
                        </a:rPr>
                        <a:t/>
                      </a:r>
                      <a:br>
                        <a:rPr lang="en-US" sz="1400" b="1" i="0" u="none" strike="noStrike" dirty="0" smtClean="0">
                          <a:solidFill>
                            <a:srgbClr val="000000"/>
                          </a:solidFill>
                          <a:effectLst/>
                          <a:latin typeface="Calibri" panose="020F0502020204030204" pitchFamily="34" charset="0"/>
                        </a:rPr>
                      </a:br>
                      <a:r>
                        <a:rPr lang="en-US" sz="1400" b="1" i="0" u="none" strike="noStrike" dirty="0" smtClean="0">
                          <a:solidFill>
                            <a:srgbClr val="000000"/>
                          </a:solidFill>
                          <a:effectLst/>
                          <a:latin typeface="Calibri" panose="020F0502020204030204" pitchFamily="34" charset="0"/>
                        </a:rPr>
                        <a:t>MU-CVM,</a:t>
                      </a:r>
                      <a:r>
                        <a:rPr lang="en-US" sz="1400" b="1" i="0" u="none" strike="noStrike" baseline="0" dirty="0" smtClean="0">
                          <a:solidFill>
                            <a:srgbClr val="000000"/>
                          </a:solidFill>
                          <a:effectLst/>
                          <a:latin typeface="Calibri" panose="020F0502020204030204" pitchFamily="34" charset="0"/>
                        </a:rPr>
                        <a:t> Columbia, MO</a:t>
                      </a:r>
                      <a:endParaRPr lang="en-US" sz="1400" b="1" i="0" u="none" strike="noStrike" dirty="0" smtClean="0">
                        <a:solidFill>
                          <a:srgbClr val="000000"/>
                        </a:solidFill>
                        <a:effectLst/>
                        <a:latin typeface="Calibri" panose="020F0502020204030204" pitchFamily="34" charset="0"/>
                      </a:endParaRPr>
                    </a:p>
                    <a:p>
                      <a:pPr algn="l" fontAlgn="b"/>
                      <a:endParaRPr lang="en-US" sz="1400" b="1" i="0" u="none" strike="noStrike" dirty="0">
                        <a:solidFill>
                          <a:srgbClr val="000000"/>
                        </a:solidFill>
                        <a:effectLst/>
                        <a:latin typeface="Calibri" panose="020F0502020204030204" pitchFamily="34" charset="0"/>
                      </a:endParaRPr>
                    </a:p>
                  </a:txBody>
                  <a:tcPr marL="7764" marR="7764" marT="77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563526" y="5362360"/>
            <a:ext cx="11000943" cy="461665"/>
          </a:xfrm>
          <a:prstGeom prst="rect">
            <a:avLst/>
          </a:prstGeom>
          <a:noFill/>
        </p:spPr>
        <p:txBody>
          <a:bodyPr wrap="square" rtlCol="0">
            <a:spAutoFit/>
          </a:bodyPr>
          <a:lstStyle/>
          <a:p>
            <a:r>
              <a:rPr lang="en-US" sz="1200" dirty="0"/>
              <a:t>Studies C-22017 and C-80817 are GMP, </a:t>
            </a:r>
            <a:r>
              <a:rPr lang="en-US" sz="1200" dirty="0" smtClean="0"/>
              <a:t>GCP and </a:t>
            </a:r>
            <a:r>
              <a:rPr lang="en-US" sz="1200" dirty="0"/>
              <a:t>GDP pivotal studies validating commercially produced </a:t>
            </a:r>
            <a:r>
              <a:rPr lang="en-US" sz="1200" dirty="0" err="1"/>
              <a:t>Synovetin</a:t>
            </a:r>
            <a:r>
              <a:rPr lang="en-US" sz="1200" dirty="0"/>
              <a:t> OA™ and the commercial manufacturing process utilizing </a:t>
            </a:r>
            <a:r>
              <a:rPr lang="en-US" sz="1200" dirty="0" err="1" smtClean="0"/>
              <a:t>Theragenics</a:t>
            </a:r>
            <a:r>
              <a:rPr lang="en-US" sz="1200" dirty="0"/>
              <a:t>, Inc. a human medical radioisotope manufacturer based in Buford, GA (NE of Atlanta</a:t>
            </a:r>
            <a:r>
              <a:rPr lang="en-US" sz="1200" dirty="0" smtClean="0"/>
              <a:t>)  </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620" y="101747"/>
            <a:ext cx="3985963" cy="802175"/>
          </a:xfrm>
          <a:prstGeom prst="rect">
            <a:avLst/>
          </a:prstGeom>
        </p:spPr>
      </p:pic>
    </p:spTree>
    <p:extLst>
      <p:ext uri="{BB962C8B-B14F-4D97-AF65-F5344CB8AC3E}">
        <p14:creationId xmlns:p14="http://schemas.microsoft.com/office/powerpoint/2010/main" val="160098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7</a:t>
            </a:fld>
            <a:endParaRPr lang="en-US" dirty="0"/>
          </a:p>
        </p:txBody>
      </p:sp>
      <p:sp>
        <p:nvSpPr>
          <p:cNvPr id="6" name="Rectangle 5"/>
          <p:cNvSpPr/>
          <p:nvPr/>
        </p:nvSpPr>
        <p:spPr>
          <a:xfrm>
            <a:off x="615462" y="1153577"/>
            <a:ext cx="10966938" cy="4278094"/>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000" b="1" dirty="0" smtClean="0"/>
              <a:t>Canine Brief Pain Inventory</a:t>
            </a:r>
            <a:endParaRPr lang="en-US" sz="2000" b="1" dirty="0"/>
          </a:p>
          <a:p>
            <a:pPr marL="800100" lvl="1" indent="-342900">
              <a:spcAft>
                <a:spcPts val="600"/>
              </a:spcAft>
              <a:buFont typeface="Arial" panose="020B0604020202020204" pitchFamily="34" charset="0"/>
              <a:buChar char="•"/>
            </a:pPr>
            <a:r>
              <a:rPr lang="en-US" sz="2000" dirty="0" smtClean="0"/>
              <a:t>Client survey about reduction in pain and level of activity</a:t>
            </a:r>
          </a:p>
          <a:p>
            <a:pPr marL="800100" lvl="1" indent="-342900">
              <a:spcAft>
                <a:spcPts val="600"/>
              </a:spcAft>
              <a:buFont typeface="Arial" panose="020B0604020202020204" pitchFamily="34" charset="0"/>
              <a:buChar char="•"/>
            </a:pPr>
            <a:r>
              <a:rPr lang="en-US" sz="2000" dirty="0" smtClean="0"/>
              <a:t>Each time point survey compared to baseline survey results</a:t>
            </a:r>
          </a:p>
          <a:p>
            <a:pPr marL="800100" lvl="1" indent="-342900">
              <a:spcAft>
                <a:spcPts val="600"/>
              </a:spcAft>
              <a:buFont typeface="Arial" panose="020B0604020202020204" pitchFamily="34" charset="0"/>
              <a:buChar char="•"/>
            </a:pPr>
            <a:r>
              <a:rPr lang="en-US" sz="2000" dirty="0"/>
              <a:t>37 dogs </a:t>
            </a:r>
            <a:r>
              <a:rPr lang="en-US" sz="2000" dirty="0" smtClean="0"/>
              <a:t>initially treated </a:t>
            </a:r>
            <a:r>
              <a:rPr lang="en-US" sz="2000" dirty="0"/>
              <a:t>with the label dose of </a:t>
            </a:r>
            <a:r>
              <a:rPr lang="en-US" sz="2000" dirty="0" err="1"/>
              <a:t>Synovetin</a:t>
            </a:r>
            <a:r>
              <a:rPr lang="en-US" sz="2000" dirty="0"/>
              <a:t> </a:t>
            </a:r>
            <a:r>
              <a:rPr lang="en-US" sz="2000" dirty="0" smtClean="0"/>
              <a:t>OA </a:t>
            </a:r>
            <a:endParaRPr lang="en-US" sz="2000" dirty="0"/>
          </a:p>
          <a:p>
            <a:pPr marL="342900" indent="-342900">
              <a:spcAft>
                <a:spcPts val="600"/>
              </a:spcAft>
              <a:buFont typeface="Wingdings" panose="05000000000000000000" pitchFamily="2" charset="2"/>
              <a:buChar char="ü"/>
            </a:pPr>
            <a:r>
              <a:rPr lang="en-US" sz="2000" b="1" dirty="0" smtClean="0"/>
              <a:t>3 month results</a:t>
            </a:r>
            <a:endParaRPr lang="en-US" sz="2000" dirty="0"/>
          </a:p>
          <a:p>
            <a:pPr marL="800100" lvl="1" indent="-342900">
              <a:spcAft>
                <a:spcPts val="600"/>
              </a:spcAft>
              <a:buFont typeface="Arial" panose="020B0604020202020204" pitchFamily="34" charset="0"/>
              <a:buChar char="•"/>
            </a:pPr>
            <a:r>
              <a:rPr lang="en-US" sz="2000" dirty="0" smtClean="0"/>
              <a:t>15/37 (40%) both pain AND level of activity improved successfully (conventional </a:t>
            </a:r>
            <a:r>
              <a:rPr lang="en-US" sz="2000" dirty="0" err="1" smtClean="0"/>
              <a:t>cBPI</a:t>
            </a:r>
            <a:r>
              <a:rPr lang="en-US" sz="2000" dirty="0" smtClean="0"/>
              <a:t> success)</a:t>
            </a:r>
            <a:endParaRPr lang="en-US" sz="2000" dirty="0"/>
          </a:p>
          <a:p>
            <a:pPr marL="800100" lvl="1" indent="-342900">
              <a:spcAft>
                <a:spcPts val="600"/>
              </a:spcAft>
              <a:buFont typeface="Arial" panose="020B0604020202020204" pitchFamily="34" charset="0"/>
              <a:buChar char="•"/>
            </a:pPr>
            <a:r>
              <a:rPr lang="en-US" sz="2000" dirty="0" smtClean="0"/>
              <a:t>24/37 (65%) one OR other improved successfully with NO worsening of the other (client success)</a:t>
            </a:r>
            <a:endParaRPr lang="en-US" sz="2000" dirty="0"/>
          </a:p>
          <a:p>
            <a:pPr marL="342900" indent="-342900">
              <a:spcAft>
                <a:spcPts val="600"/>
              </a:spcAft>
              <a:buFont typeface="Wingdings" panose="05000000000000000000" pitchFamily="2" charset="2"/>
              <a:buChar char="ü"/>
            </a:pPr>
            <a:r>
              <a:rPr lang="en-US" sz="2000" b="1" dirty="0" smtClean="0"/>
              <a:t>6 month results</a:t>
            </a:r>
          </a:p>
          <a:p>
            <a:pPr marL="800100" lvl="1" indent="-342900">
              <a:spcAft>
                <a:spcPts val="600"/>
              </a:spcAft>
              <a:buFont typeface="Arial" panose="020B0604020202020204" pitchFamily="34" charset="0"/>
              <a:buChar char="•"/>
            </a:pPr>
            <a:r>
              <a:rPr lang="en-US" sz="2000" dirty="0" smtClean="0"/>
              <a:t>14/35 (40%) </a:t>
            </a:r>
            <a:r>
              <a:rPr lang="en-US" sz="2000" dirty="0"/>
              <a:t>both pain </a:t>
            </a:r>
            <a:r>
              <a:rPr lang="en-US" sz="2000" dirty="0" smtClean="0"/>
              <a:t>AND </a:t>
            </a:r>
            <a:r>
              <a:rPr lang="en-US" sz="2000" dirty="0"/>
              <a:t>level of activity improved successfully</a:t>
            </a:r>
          </a:p>
          <a:p>
            <a:pPr marL="800100" lvl="1" indent="-342900">
              <a:spcAft>
                <a:spcPts val="600"/>
              </a:spcAft>
              <a:buFont typeface="Arial" panose="020B0604020202020204" pitchFamily="34" charset="0"/>
              <a:buChar char="•"/>
            </a:pPr>
            <a:r>
              <a:rPr lang="en-US" sz="2000" dirty="0" smtClean="0"/>
              <a:t>24/35 (69%) </a:t>
            </a:r>
            <a:r>
              <a:rPr lang="en-US" sz="2000" dirty="0"/>
              <a:t>pain </a:t>
            </a:r>
            <a:r>
              <a:rPr lang="en-US" sz="2000" dirty="0" smtClean="0"/>
              <a:t>OR </a:t>
            </a:r>
            <a:r>
              <a:rPr lang="en-US" sz="2000" dirty="0"/>
              <a:t>level activity improved </a:t>
            </a:r>
            <a:r>
              <a:rPr lang="en-US" sz="2000" dirty="0" smtClean="0"/>
              <a:t>successfully with NO worsening of the other</a:t>
            </a:r>
            <a:endParaRPr lang="en-US" sz="2000" b="1" dirty="0" smtClean="0"/>
          </a:p>
          <a:p>
            <a:pPr>
              <a:spcAft>
                <a:spcPts val="600"/>
              </a:spcAft>
            </a:pPr>
            <a:endParaRPr lang="en-US" sz="2200" b="1" dirty="0" smtClean="0"/>
          </a:p>
        </p:txBody>
      </p:sp>
      <p:sp>
        <p:nvSpPr>
          <p:cNvPr id="7" name="Title 1"/>
          <p:cNvSpPr>
            <a:spLocks noGrp="1"/>
          </p:cNvSpPr>
          <p:nvPr>
            <p:ph type="title"/>
          </p:nvPr>
        </p:nvSpPr>
        <p:spPr>
          <a:xfrm>
            <a:off x="1617132" y="-5080"/>
            <a:ext cx="10193867" cy="1325563"/>
          </a:xfrm>
        </p:spPr>
        <p:txBody>
          <a:bodyPr>
            <a:normAutofit/>
          </a:bodyPr>
          <a:lstStyle/>
          <a:p>
            <a:r>
              <a:rPr lang="en-US" dirty="0" smtClean="0"/>
              <a:t>How Effective is                           ?</a:t>
            </a:r>
            <a:endParaRPr lang="en-US" sz="27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424" y="112405"/>
            <a:ext cx="3985963" cy="802175"/>
          </a:xfrm>
          <a:prstGeom prst="rect">
            <a:avLst/>
          </a:prstGeom>
        </p:spPr>
      </p:pic>
    </p:spTree>
    <p:extLst>
      <p:ext uri="{BB962C8B-B14F-4D97-AF65-F5344CB8AC3E}">
        <p14:creationId xmlns:p14="http://schemas.microsoft.com/office/powerpoint/2010/main" val="227306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8</a:t>
            </a:fld>
            <a:endParaRPr lang="en-US" dirty="0"/>
          </a:p>
        </p:txBody>
      </p:sp>
      <p:sp>
        <p:nvSpPr>
          <p:cNvPr id="6" name="Rectangle 5"/>
          <p:cNvSpPr/>
          <p:nvPr/>
        </p:nvSpPr>
        <p:spPr>
          <a:xfrm>
            <a:off x="615462" y="1153577"/>
            <a:ext cx="10966938" cy="4278094"/>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000" b="1" dirty="0" smtClean="0"/>
              <a:t>Canine Brief Pain Inventory</a:t>
            </a:r>
            <a:endParaRPr lang="en-US" sz="2000" b="1" dirty="0"/>
          </a:p>
          <a:p>
            <a:pPr marL="800100" lvl="1" indent="-342900">
              <a:spcAft>
                <a:spcPts val="600"/>
              </a:spcAft>
              <a:buFont typeface="Arial" panose="020B0604020202020204" pitchFamily="34" charset="0"/>
              <a:buChar char="•"/>
            </a:pPr>
            <a:r>
              <a:rPr lang="en-US" sz="2000" dirty="0" smtClean="0"/>
              <a:t>Client survey about reduction in pain and level of activity</a:t>
            </a:r>
          </a:p>
          <a:p>
            <a:pPr marL="800100" lvl="1" indent="-342900">
              <a:spcAft>
                <a:spcPts val="600"/>
              </a:spcAft>
              <a:buFont typeface="Arial" panose="020B0604020202020204" pitchFamily="34" charset="0"/>
              <a:buChar char="•"/>
            </a:pPr>
            <a:r>
              <a:rPr lang="en-US" sz="2000" dirty="0" smtClean="0"/>
              <a:t>Each time point survey compared to baseline survey results</a:t>
            </a:r>
          </a:p>
          <a:p>
            <a:pPr marL="800100" lvl="1" indent="-342900">
              <a:spcAft>
                <a:spcPts val="600"/>
              </a:spcAft>
              <a:buFont typeface="Arial" panose="020B0604020202020204" pitchFamily="34" charset="0"/>
              <a:buChar char="•"/>
            </a:pPr>
            <a:r>
              <a:rPr lang="en-US" sz="2000" dirty="0"/>
              <a:t>37 dogs </a:t>
            </a:r>
            <a:r>
              <a:rPr lang="en-US" sz="2000" dirty="0" smtClean="0"/>
              <a:t>initially treated </a:t>
            </a:r>
            <a:r>
              <a:rPr lang="en-US" sz="2000" dirty="0"/>
              <a:t>with the label dose of </a:t>
            </a:r>
            <a:r>
              <a:rPr lang="en-US" sz="2000" dirty="0" err="1"/>
              <a:t>Synovetin</a:t>
            </a:r>
            <a:r>
              <a:rPr lang="en-US" sz="2000" dirty="0"/>
              <a:t> </a:t>
            </a:r>
            <a:r>
              <a:rPr lang="en-US" sz="2000" dirty="0" smtClean="0"/>
              <a:t>OA </a:t>
            </a:r>
            <a:endParaRPr lang="en-US" sz="2000" b="1" dirty="0" smtClean="0"/>
          </a:p>
          <a:p>
            <a:pPr marL="342900" indent="-342900">
              <a:spcAft>
                <a:spcPts val="600"/>
              </a:spcAft>
              <a:buFont typeface="Wingdings" panose="05000000000000000000" pitchFamily="2" charset="2"/>
              <a:buChar char="ü"/>
            </a:pPr>
            <a:r>
              <a:rPr lang="en-US" sz="2000" b="1" dirty="0" smtClean="0"/>
              <a:t>9 months results</a:t>
            </a:r>
          </a:p>
          <a:p>
            <a:pPr marL="800100" lvl="1" indent="-342900">
              <a:spcAft>
                <a:spcPts val="600"/>
              </a:spcAft>
              <a:buFont typeface="Arial" panose="020B0604020202020204" pitchFamily="34" charset="0"/>
              <a:buChar char="•"/>
            </a:pPr>
            <a:r>
              <a:rPr lang="en-US" sz="2000" dirty="0" smtClean="0"/>
              <a:t>20/32 (62%) both pain AND level of activity improved successfully</a:t>
            </a:r>
            <a:endParaRPr lang="en-US" sz="2000" dirty="0"/>
          </a:p>
          <a:p>
            <a:pPr marL="800100" lvl="1" indent="-342900">
              <a:spcAft>
                <a:spcPts val="600"/>
              </a:spcAft>
              <a:buFont typeface="Arial" panose="020B0604020202020204" pitchFamily="34" charset="0"/>
              <a:buChar char="•"/>
            </a:pPr>
            <a:r>
              <a:rPr lang="en-US" sz="2000" dirty="0" smtClean="0"/>
              <a:t>25/32 (78%) one OR other improved successfully with NO worsening of the other </a:t>
            </a:r>
            <a:endParaRPr lang="en-US" sz="2000" b="1" dirty="0"/>
          </a:p>
          <a:p>
            <a:pPr marL="342900" indent="-342900">
              <a:spcAft>
                <a:spcPts val="600"/>
              </a:spcAft>
              <a:buFont typeface="Wingdings" panose="05000000000000000000" pitchFamily="2" charset="2"/>
              <a:buChar char="ü"/>
            </a:pPr>
            <a:r>
              <a:rPr lang="en-US" sz="2000" b="1" dirty="0" smtClean="0"/>
              <a:t>12 months results</a:t>
            </a:r>
          </a:p>
          <a:p>
            <a:pPr marL="800100" lvl="1" indent="-342900">
              <a:spcAft>
                <a:spcPts val="600"/>
              </a:spcAft>
              <a:buFont typeface="Arial" panose="020B0604020202020204" pitchFamily="34" charset="0"/>
              <a:buChar char="•"/>
            </a:pPr>
            <a:r>
              <a:rPr lang="en-US" sz="2000" dirty="0" smtClean="0"/>
              <a:t>16/31 (52%) both pain AND level of activity improved successfully</a:t>
            </a:r>
            <a:endParaRPr lang="en-US" sz="2000" dirty="0"/>
          </a:p>
          <a:p>
            <a:pPr marL="800100" lvl="1" indent="-342900">
              <a:spcAft>
                <a:spcPts val="600"/>
              </a:spcAft>
              <a:buFont typeface="Arial" panose="020B0604020202020204" pitchFamily="34" charset="0"/>
              <a:buChar char="•"/>
            </a:pPr>
            <a:r>
              <a:rPr lang="en-US" sz="2000" dirty="0" smtClean="0"/>
              <a:t>24/31 (77%) one OR other improved successfully with NO worsening of the other </a:t>
            </a:r>
            <a:endParaRPr lang="en-US" sz="2000" b="1" dirty="0"/>
          </a:p>
          <a:p>
            <a:pPr marL="800100" lvl="1" indent="-342900">
              <a:spcAft>
                <a:spcPts val="600"/>
              </a:spcAft>
              <a:buFont typeface="Wingdings" panose="05000000000000000000" pitchFamily="2" charset="2"/>
              <a:buChar char="ü"/>
            </a:pPr>
            <a:endParaRPr lang="en-US" sz="2200"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How Effective is                           ?</a:t>
            </a:r>
            <a:endParaRPr lang="en-US" sz="27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424" y="112405"/>
            <a:ext cx="3985963" cy="802175"/>
          </a:xfrm>
          <a:prstGeom prst="rect">
            <a:avLst/>
          </a:prstGeom>
        </p:spPr>
      </p:pic>
    </p:spTree>
    <p:extLst>
      <p:ext uri="{BB962C8B-B14F-4D97-AF65-F5344CB8AC3E}">
        <p14:creationId xmlns:p14="http://schemas.microsoft.com/office/powerpoint/2010/main" val="302460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C9440B-FE1B-4D6C-9D43-1BF02773FE99}" type="slidenum">
              <a:rPr lang="en-US" smtClean="0"/>
              <a:t>9</a:t>
            </a:fld>
            <a:endParaRPr lang="en-US" dirty="0"/>
          </a:p>
        </p:txBody>
      </p:sp>
      <p:sp>
        <p:nvSpPr>
          <p:cNvPr id="6" name="Rectangle 5"/>
          <p:cNvSpPr/>
          <p:nvPr/>
        </p:nvSpPr>
        <p:spPr>
          <a:xfrm>
            <a:off x="615462" y="1153577"/>
            <a:ext cx="10966938" cy="5001369"/>
          </a:xfrm>
          <a:prstGeom prst="rect">
            <a:avLst/>
          </a:prstGeom>
        </p:spPr>
        <p:txBody>
          <a:bodyPr wrap="square">
            <a:spAutoFit/>
          </a:bodyPr>
          <a:lstStyle/>
          <a:p>
            <a:pPr marL="342900" indent="-342900">
              <a:spcAft>
                <a:spcPts val="600"/>
              </a:spcAft>
              <a:buFont typeface="Wingdings" panose="05000000000000000000" pitchFamily="2" charset="2"/>
              <a:buChar char="ü"/>
            </a:pPr>
            <a:r>
              <a:rPr lang="en-US" sz="2200" b="1" dirty="0" smtClean="0"/>
              <a:t>Force plate analysis of Grade 1 or 2 elbow OA (single leg injection)</a:t>
            </a:r>
            <a:endParaRPr lang="en-US" sz="2200" b="1" dirty="0"/>
          </a:p>
          <a:p>
            <a:pPr marL="800100" lvl="1" indent="-342900">
              <a:spcAft>
                <a:spcPts val="600"/>
              </a:spcAft>
              <a:buFont typeface="Arial" panose="020B0604020202020204" pitchFamily="34" charset="0"/>
              <a:buChar char="•"/>
            </a:pPr>
            <a:r>
              <a:rPr lang="en-US" sz="2200" dirty="0" smtClean="0"/>
              <a:t>22 dogs with grade 1 or 2 elbow OA in which the most painful elbow was injected</a:t>
            </a:r>
          </a:p>
          <a:p>
            <a:pPr marL="800100" lvl="1" indent="-342900">
              <a:spcAft>
                <a:spcPts val="600"/>
              </a:spcAft>
              <a:buFont typeface="Arial" panose="020B0604020202020204" pitchFamily="34" charset="0"/>
              <a:buChar char="•"/>
            </a:pPr>
            <a:r>
              <a:rPr lang="en-US" sz="2200" u="sng" dirty="0" smtClean="0"/>
              <a:t>&gt;</a:t>
            </a:r>
            <a:r>
              <a:rPr lang="en-US" sz="2200" dirty="0" smtClean="0"/>
              <a:t> 5% positive change in PVF or VI considered a successful treatment effect</a:t>
            </a:r>
            <a:endParaRPr lang="en-US" sz="2200" u="sng" dirty="0" smtClean="0"/>
          </a:p>
          <a:p>
            <a:pPr marL="800100" lvl="1" indent="-342900">
              <a:spcAft>
                <a:spcPts val="600"/>
              </a:spcAft>
              <a:buFont typeface="Arial" panose="020B0604020202020204" pitchFamily="34" charset="0"/>
              <a:buChar char="•"/>
            </a:pPr>
            <a:r>
              <a:rPr lang="en-US" sz="2200" dirty="0" smtClean="0"/>
              <a:t>Each dog served as its own control comparing each time point to initial baseline data</a:t>
            </a:r>
          </a:p>
          <a:p>
            <a:pPr marL="800100" lvl="1" indent="-342900">
              <a:spcAft>
                <a:spcPts val="600"/>
              </a:spcAft>
              <a:buFont typeface="Arial" panose="020B0604020202020204" pitchFamily="34" charset="0"/>
              <a:buChar char="•"/>
            </a:pPr>
            <a:r>
              <a:rPr lang="en-US" sz="2200" dirty="0" smtClean="0"/>
              <a:t>3 different dosages (1.0, </a:t>
            </a:r>
            <a:r>
              <a:rPr lang="en-US" sz="2200" b="1" dirty="0" smtClean="0"/>
              <a:t>1.75</a:t>
            </a:r>
            <a:r>
              <a:rPr lang="en-US" sz="2200" dirty="0" smtClean="0"/>
              <a:t> and 2.5 </a:t>
            </a:r>
            <a:r>
              <a:rPr lang="en-US" sz="2200" dirty="0" err="1" smtClean="0"/>
              <a:t>mCi</a:t>
            </a:r>
            <a:r>
              <a:rPr lang="en-US" sz="2200" dirty="0" smtClean="0"/>
              <a:t> </a:t>
            </a:r>
            <a:r>
              <a:rPr lang="en-US" sz="2200" dirty="0" smtClean="0"/>
              <a:t>per joint for 50 lb. dog) </a:t>
            </a:r>
          </a:p>
          <a:p>
            <a:pPr marL="800100" lvl="1" indent="-342900">
              <a:spcAft>
                <a:spcPts val="600"/>
              </a:spcAft>
              <a:buFont typeface="Arial" panose="020B0604020202020204" pitchFamily="34" charset="0"/>
              <a:buChar char="•"/>
            </a:pPr>
            <a:r>
              <a:rPr lang="en-US" sz="2200" dirty="0" smtClean="0"/>
              <a:t>18/22 (82%) treatment effect at one or more time points</a:t>
            </a:r>
          </a:p>
          <a:p>
            <a:pPr marL="342900" indent="-342900">
              <a:spcAft>
                <a:spcPts val="600"/>
              </a:spcAft>
              <a:buFont typeface="Wingdings" panose="05000000000000000000" pitchFamily="2" charset="2"/>
              <a:buChar char="ü"/>
            </a:pPr>
            <a:r>
              <a:rPr lang="en-US" sz="2200" b="1" dirty="0"/>
              <a:t>1</a:t>
            </a:r>
            <a:r>
              <a:rPr lang="en-US" sz="2200" b="1" dirty="0" smtClean="0"/>
              <a:t> month – </a:t>
            </a:r>
            <a:r>
              <a:rPr lang="en-US" sz="2200" dirty="0" smtClean="0"/>
              <a:t>9/22 (41%) treatment success</a:t>
            </a:r>
            <a:endParaRPr lang="en-US" sz="2200" b="1" dirty="0"/>
          </a:p>
          <a:p>
            <a:pPr marL="342900" indent="-342900">
              <a:spcAft>
                <a:spcPts val="600"/>
              </a:spcAft>
              <a:buFont typeface="Wingdings" panose="05000000000000000000" pitchFamily="2" charset="2"/>
              <a:buChar char="ü"/>
            </a:pPr>
            <a:r>
              <a:rPr lang="en-US" sz="2200" b="1" dirty="0"/>
              <a:t>3</a:t>
            </a:r>
            <a:r>
              <a:rPr lang="en-US" sz="2200" b="1" dirty="0" smtClean="0"/>
              <a:t> months – </a:t>
            </a:r>
            <a:r>
              <a:rPr lang="en-US" sz="2200" dirty="0" smtClean="0"/>
              <a:t>13/22 (59%) treatment success</a:t>
            </a:r>
          </a:p>
          <a:p>
            <a:pPr marL="342900" indent="-342900">
              <a:spcAft>
                <a:spcPts val="600"/>
              </a:spcAft>
              <a:buFont typeface="Wingdings" panose="05000000000000000000" pitchFamily="2" charset="2"/>
              <a:buChar char="ü"/>
            </a:pPr>
            <a:r>
              <a:rPr lang="en-US" sz="2200" b="1" dirty="0" smtClean="0"/>
              <a:t>6 months – </a:t>
            </a:r>
            <a:r>
              <a:rPr lang="en-US" sz="2200" dirty="0" smtClean="0"/>
              <a:t>13/21 (62%) treatment success</a:t>
            </a:r>
          </a:p>
          <a:p>
            <a:pPr marL="342900" indent="-342900">
              <a:spcAft>
                <a:spcPts val="600"/>
              </a:spcAft>
              <a:buFont typeface="Wingdings" panose="05000000000000000000" pitchFamily="2" charset="2"/>
              <a:buChar char="ü"/>
            </a:pPr>
            <a:r>
              <a:rPr lang="en-US" sz="2200" b="1" dirty="0" smtClean="0"/>
              <a:t>9 months – </a:t>
            </a:r>
            <a:r>
              <a:rPr lang="en-US" sz="2200" dirty="0" smtClean="0"/>
              <a:t>11/18 (61%) treatment success</a:t>
            </a:r>
          </a:p>
          <a:p>
            <a:pPr marL="342900" indent="-342900">
              <a:spcAft>
                <a:spcPts val="600"/>
              </a:spcAft>
              <a:buFont typeface="Wingdings" panose="05000000000000000000" pitchFamily="2" charset="2"/>
              <a:buChar char="ü"/>
            </a:pPr>
            <a:r>
              <a:rPr lang="en-US" sz="2200" b="1" dirty="0" smtClean="0"/>
              <a:t>12 months – </a:t>
            </a:r>
            <a:r>
              <a:rPr lang="en-US" sz="2200" dirty="0" smtClean="0"/>
              <a:t>4/13 (31%) treatment success</a:t>
            </a:r>
            <a:endParaRPr lang="en-US" sz="2200" b="1" dirty="0"/>
          </a:p>
          <a:p>
            <a:pPr marL="800100" lvl="1" indent="-342900">
              <a:spcAft>
                <a:spcPts val="600"/>
              </a:spcAft>
              <a:buFont typeface="Wingdings" panose="05000000000000000000" pitchFamily="2" charset="2"/>
              <a:buChar char="ü"/>
            </a:pPr>
            <a:endParaRPr lang="en-US" sz="2200" dirty="0"/>
          </a:p>
        </p:txBody>
      </p:sp>
      <p:sp>
        <p:nvSpPr>
          <p:cNvPr id="7" name="Title 1"/>
          <p:cNvSpPr>
            <a:spLocks noGrp="1"/>
          </p:cNvSpPr>
          <p:nvPr>
            <p:ph type="title"/>
          </p:nvPr>
        </p:nvSpPr>
        <p:spPr>
          <a:xfrm>
            <a:off x="1617132" y="-5080"/>
            <a:ext cx="10193867" cy="1325563"/>
          </a:xfrm>
        </p:spPr>
        <p:txBody>
          <a:bodyPr>
            <a:normAutofit/>
          </a:bodyPr>
          <a:lstStyle/>
          <a:p>
            <a:r>
              <a:rPr lang="en-US" dirty="0" smtClean="0"/>
              <a:t>How Effective is                           ?</a:t>
            </a:r>
            <a:endParaRPr lang="en-US" sz="27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424" y="112405"/>
            <a:ext cx="3985963" cy="802175"/>
          </a:xfrm>
          <a:prstGeom prst="rect">
            <a:avLst/>
          </a:prstGeom>
        </p:spPr>
      </p:pic>
    </p:spTree>
    <p:extLst>
      <p:ext uri="{BB962C8B-B14F-4D97-AF65-F5344CB8AC3E}">
        <p14:creationId xmlns:p14="http://schemas.microsoft.com/office/powerpoint/2010/main" val="2001298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5057</TotalTime>
  <Words>2140</Words>
  <Application>Microsoft Office PowerPoint</Application>
  <PresentationFormat>Widescreen</PresentationFormat>
  <Paragraphs>308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Verdana</vt:lpstr>
      <vt:lpstr>Wingdings</vt:lpstr>
      <vt:lpstr>Office Theme</vt:lpstr>
      <vt:lpstr>Convetra, Inc. </vt:lpstr>
      <vt:lpstr>Canine OA Pain Management Market: 2 Major Gaps</vt:lpstr>
      <vt:lpstr>OA and Synovial Macrophages</vt:lpstr>
      <vt:lpstr>                           Radio·synovi·ortheses</vt:lpstr>
      <vt:lpstr>How Safe is                              in Canines?</vt:lpstr>
      <vt:lpstr>Clinical Studies Trialing </vt:lpstr>
      <vt:lpstr>How Effective is                           ?</vt:lpstr>
      <vt:lpstr>How Effective is                           ?</vt:lpstr>
      <vt:lpstr>How Effective is                           ?</vt:lpstr>
      <vt:lpstr>How Effective is                           ?</vt:lpstr>
      <vt:lpstr>How Effective is                           ?</vt:lpstr>
      <vt:lpstr>Mykonos Experience With</vt:lpstr>
      <vt:lpstr>Mykonos Experience With</vt:lpstr>
      <vt:lpstr>Mykonos Experience With</vt:lpstr>
      <vt:lpstr>                           Summary </vt:lpstr>
      <vt:lpstr>Evidence of Pre-Radiographic Synovitis </vt:lpstr>
      <vt:lpstr>                           Next Steps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Schreiber</dc:creator>
  <cp:lastModifiedBy>Anita Jarrard</cp:lastModifiedBy>
  <cp:revision>273</cp:revision>
  <cp:lastPrinted>2018-12-04T15:52:21Z</cp:lastPrinted>
  <dcterms:created xsi:type="dcterms:W3CDTF">2018-08-10T15:26:44Z</dcterms:created>
  <dcterms:modified xsi:type="dcterms:W3CDTF">2019-01-14T17:30:54Z</dcterms:modified>
</cp:coreProperties>
</file>