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899" r:id="rId2"/>
    <p:sldMasterId id="2147483908" r:id="rId3"/>
    <p:sldMasterId id="2147483916" r:id="rId4"/>
    <p:sldMasterId id="2147483964" r:id="rId5"/>
    <p:sldMasterId id="2147483969" r:id="rId6"/>
    <p:sldMasterId id="2147483974" r:id="rId7"/>
  </p:sldMasterIdLst>
  <p:notesMasterIdLst>
    <p:notesMasterId r:id="rId31"/>
  </p:notesMasterIdLst>
  <p:handoutMasterIdLst>
    <p:handoutMasterId r:id="rId32"/>
  </p:handoutMasterIdLst>
  <p:sldIdLst>
    <p:sldId id="1107" r:id="rId8"/>
    <p:sldId id="1108" r:id="rId9"/>
    <p:sldId id="1113" r:id="rId10"/>
    <p:sldId id="1090" r:id="rId11"/>
    <p:sldId id="1149" r:id="rId12"/>
    <p:sldId id="1049" r:id="rId13"/>
    <p:sldId id="1147" r:id="rId14"/>
    <p:sldId id="1163" r:id="rId15"/>
    <p:sldId id="1118" r:id="rId16"/>
    <p:sldId id="1162" r:id="rId17"/>
    <p:sldId id="1121" r:id="rId18"/>
    <p:sldId id="1122" r:id="rId19"/>
    <p:sldId id="1123" r:id="rId20"/>
    <p:sldId id="1124" r:id="rId21"/>
    <p:sldId id="1148" r:id="rId22"/>
    <p:sldId id="1151" r:id="rId23"/>
    <p:sldId id="1152" r:id="rId24"/>
    <p:sldId id="1156" r:id="rId25"/>
    <p:sldId id="1155" r:id="rId26"/>
    <p:sldId id="1154" r:id="rId27"/>
    <p:sldId id="1153" r:id="rId28"/>
    <p:sldId id="1125" r:id="rId29"/>
    <p:sldId id="1159" r:id="rId30"/>
  </p:sldIdLst>
  <p:sldSz cx="9144000" cy="6858000" type="screen4x3"/>
  <p:notesSz cx="6980238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1">
          <p15:clr>
            <a:srgbClr val="A4A3A4"/>
          </p15:clr>
        </p15:guide>
        <p15:guide id="2" pos="219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gel Stevenson" initials="NRS" lastIdx="18" clrIdx="0"/>
  <p:cmAuthor id="1" name="Jane" initials="J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40000"/>
    <a:srgbClr val="003366"/>
    <a:srgbClr val="FFCCCC"/>
    <a:srgbClr val="FF9999"/>
    <a:srgbClr val="C0C0C0"/>
    <a:srgbClr val="EAEAEA"/>
    <a:srgbClr val="DDDDDD"/>
    <a:srgbClr val="99FF99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2" autoAdjust="0"/>
    <p:restoredTop sz="93961" autoAdjust="0"/>
  </p:normalViewPr>
  <p:slideViewPr>
    <p:cSldViewPr>
      <p:cViewPr varScale="1">
        <p:scale>
          <a:sx n="110" d="100"/>
          <a:sy n="110" d="100"/>
        </p:scale>
        <p:origin x="972" y="108"/>
      </p:cViewPr>
      <p:guideLst>
        <p:guide orient="horz" pos="1773"/>
        <p:guide pos="2880"/>
      </p:guideLst>
    </p:cSldViewPr>
  </p:slideViewPr>
  <p:outlineViewPr>
    <p:cViewPr>
      <p:scale>
        <a:sx n="33" d="100"/>
        <a:sy n="33" d="100"/>
      </p:scale>
      <p:origin x="0" y="142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>
        <p:scale>
          <a:sx n="140" d="100"/>
          <a:sy n="140" d="100"/>
        </p:scale>
        <p:origin x="-876" y="1542"/>
      </p:cViewPr>
      <p:guideLst>
        <p:guide orient="horz" pos="2881"/>
        <p:guide pos="2199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8650E5-F132-4EAB-A58C-2404AE557A7F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9111A7-A07D-476B-9263-2E4D4BE9C77B}">
      <dgm:prSet phldrT="[Text]"/>
      <dgm:spPr>
        <a:solidFill>
          <a:srgbClr val="640000"/>
        </a:solidFill>
      </dgm:spPr>
      <dgm:t>
        <a:bodyPr/>
        <a:lstStyle/>
        <a:p>
          <a:r>
            <a:rPr lang="en-US" dirty="0"/>
            <a:t>ANIMAL Pre-clinical Studies </a:t>
          </a:r>
        </a:p>
      </dgm:t>
    </dgm:pt>
    <dgm:pt modelId="{8282BFEB-016F-4579-8A18-6E7EBEB58711}" type="parTrans" cxnId="{0F013620-D248-4D93-BC8C-5733F4FE2AC0}">
      <dgm:prSet/>
      <dgm:spPr/>
      <dgm:t>
        <a:bodyPr/>
        <a:lstStyle/>
        <a:p>
          <a:endParaRPr lang="en-US"/>
        </a:p>
      </dgm:t>
    </dgm:pt>
    <dgm:pt modelId="{99620B89-2EAB-4525-8C2F-45FA11853C8B}" type="sibTrans" cxnId="{0F013620-D248-4D93-BC8C-5733F4FE2AC0}">
      <dgm:prSet/>
      <dgm:spPr/>
      <dgm:t>
        <a:bodyPr/>
        <a:lstStyle/>
        <a:p>
          <a:endParaRPr lang="en-US"/>
        </a:p>
      </dgm:t>
    </dgm:pt>
    <dgm:pt modelId="{024FC4E2-C41B-4F8B-BCAB-C34177DA0326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Normal mouse and rabbit BD and atherosclerotic rabbit BD, therapy and imaging studies</a:t>
          </a:r>
        </a:p>
      </dgm:t>
    </dgm:pt>
    <dgm:pt modelId="{88EA51B0-AA71-422E-9F85-05D8131E61B1}" type="parTrans" cxnId="{C726342A-935A-4568-A9AD-F2A1A5F15415}">
      <dgm:prSet/>
      <dgm:spPr/>
      <dgm:t>
        <a:bodyPr/>
        <a:lstStyle/>
        <a:p>
          <a:endParaRPr lang="en-US"/>
        </a:p>
      </dgm:t>
    </dgm:pt>
    <dgm:pt modelId="{4D014D12-780C-4257-A572-E814DEA596BB}" type="sibTrans" cxnId="{C726342A-935A-4568-A9AD-F2A1A5F15415}">
      <dgm:prSet/>
      <dgm:spPr/>
      <dgm:t>
        <a:bodyPr/>
        <a:lstStyle/>
        <a:p>
          <a:endParaRPr lang="en-US"/>
        </a:p>
      </dgm:t>
    </dgm:pt>
    <dgm:pt modelId="{AA3B3630-CD5A-4062-8BBF-3579051DA309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CAROTID #1 (Very Low Dose Study)</a:t>
          </a:r>
        </a:p>
      </dgm:t>
    </dgm:pt>
    <dgm:pt modelId="{F096A834-87BD-4473-8EFC-C98937CFACD0}" type="parTrans" cxnId="{F6A5C08D-E899-4A4D-B493-2E59769DDFBA}">
      <dgm:prSet/>
      <dgm:spPr/>
      <dgm:t>
        <a:bodyPr/>
        <a:lstStyle/>
        <a:p>
          <a:endParaRPr lang="en-US"/>
        </a:p>
      </dgm:t>
    </dgm:pt>
    <dgm:pt modelId="{486EEF3F-0301-486F-8782-9D380646F059}" type="sibTrans" cxnId="{F6A5C08D-E899-4A4D-B493-2E59769DDFBA}">
      <dgm:prSet/>
      <dgm:spPr/>
      <dgm:t>
        <a:bodyPr/>
        <a:lstStyle/>
        <a:p>
          <a:endParaRPr lang="en-US"/>
        </a:p>
      </dgm:t>
    </dgm:pt>
    <dgm:pt modelId="{4CFC190A-022B-49CE-9B60-382E66FD7BE8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Imaging and pathology on 6 CEA patients</a:t>
          </a:r>
        </a:p>
      </dgm:t>
    </dgm:pt>
    <dgm:pt modelId="{CA1F9A58-8E59-4C04-9ACC-238807C9DBA8}" type="parTrans" cxnId="{64DF2EE4-E191-4BF7-9D99-6633E1BEEFA1}">
      <dgm:prSet/>
      <dgm:spPr/>
      <dgm:t>
        <a:bodyPr/>
        <a:lstStyle/>
        <a:p>
          <a:endParaRPr lang="en-US"/>
        </a:p>
      </dgm:t>
    </dgm:pt>
    <dgm:pt modelId="{A5BBB811-95D3-4CE7-88E0-85A61B70307D}" type="sibTrans" cxnId="{64DF2EE4-E191-4BF7-9D99-6633E1BEEFA1}">
      <dgm:prSet/>
      <dgm:spPr/>
      <dgm:t>
        <a:bodyPr/>
        <a:lstStyle/>
        <a:p>
          <a:endParaRPr lang="en-US"/>
        </a:p>
      </dgm:t>
    </dgm:pt>
    <dgm:pt modelId="{6B1BD466-5B50-4826-BCB9-7B9A139E832A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500 µCi cGMP dose to determine dosimetry for Carotid #2 study</a:t>
          </a:r>
        </a:p>
      </dgm:t>
    </dgm:pt>
    <dgm:pt modelId="{1302E64B-0AE6-49E7-AB3B-48F3B13E6D7C}" type="parTrans" cxnId="{83627715-0D13-4EA6-960B-A49E1C5CD8BF}">
      <dgm:prSet/>
      <dgm:spPr/>
      <dgm:t>
        <a:bodyPr/>
        <a:lstStyle/>
        <a:p>
          <a:endParaRPr lang="en-US"/>
        </a:p>
      </dgm:t>
    </dgm:pt>
    <dgm:pt modelId="{55B400BB-A967-4082-9219-79B5FD2989BC}" type="sibTrans" cxnId="{83627715-0D13-4EA6-960B-A49E1C5CD8BF}">
      <dgm:prSet/>
      <dgm:spPr/>
      <dgm:t>
        <a:bodyPr/>
        <a:lstStyle/>
        <a:p>
          <a:endParaRPr lang="en-US"/>
        </a:p>
      </dgm:t>
    </dgm:pt>
    <dgm:pt modelId="{6620765D-1DF4-4DAE-9528-6BD1E734B4A2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Pig and rabbit </a:t>
          </a:r>
          <a:r>
            <a:rPr lang="en-US" sz="1600" dirty="0">
              <a:solidFill>
                <a:schemeClr val="tx1"/>
              </a:solidFill>
            </a:rPr>
            <a:t>stent </a:t>
          </a:r>
          <a:r>
            <a:rPr lang="en-US" sz="1600" dirty="0"/>
            <a:t>therapy studies</a:t>
          </a:r>
        </a:p>
      </dgm:t>
    </dgm:pt>
    <dgm:pt modelId="{2D06903E-AEE6-42DF-9EC9-83B323FAB669}" type="parTrans" cxnId="{A8EE15E3-45D2-420C-9675-4843C3546BBE}">
      <dgm:prSet/>
      <dgm:spPr/>
      <dgm:t>
        <a:bodyPr/>
        <a:lstStyle/>
        <a:p>
          <a:endParaRPr lang="en-US"/>
        </a:p>
      </dgm:t>
    </dgm:pt>
    <dgm:pt modelId="{9561BD73-838A-49B3-8CBB-532E9D10E0E3}" type="sibTrans" cxnId="{A8EE15E3-45D2-420C-9675-4843C3546BBE}">
      <dgm:prSet/>
      <dgm:spPr/>
      <dgm:t>
        <a:bodyPr/>
        <a:lstStyle/>
        <a:p>
          <a:endParaRPr lang="en-US"/>
        </a:p>
      </dgm:t>
    </dgm:pt>
    <dgm:pt modelId="{B69B21A4-EFF8-4B43-824D-8A53B103C29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Normal mouse sterile abscess pK studies</a:t>
          </a:r>
        </a:p>
      </dgm:t>
    </dgm:pt>
    <dgm:pt modelId="{05045672-68FE-435F-B522-57C743ADF06F}" type="parTrans" cxnId="{0AD3C7D7-2B52-4177-834C-21B466FF5A8D}">
      <dgm:prSet/>
      <dgm:spPr/>
      <dgm:t>
        <a:bodyPr/>
        <a:lstStyle/>
        <a:p>
          <a:endParaRPr lang="en-US"/>
        </a:p>
      </dgm:t>
    </dgm:pt>
    <dgm:pt modelId="{7C36A050-FC7B-4630-9853-B43AC9489CA5}" type="sibTrans" cxnId="{0AD3C7D7-2B52-4177-834C-21B466FF5A8D}">
      <dgm:prSet/>
      <dgm:spPr/>
      <dgm:t>
        <a:bodyPr/>
        <a:lstStyle/>
        <a:p>
          <a:endParaRPr lang="en-US"/>
        </a:p>
      </dgm:t>
    </dgm:pt>
    <dgm:pt modelId="{0C3AE76E-A737-42D2-BF97-43BE4915EEC1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Preliminary and validating Apo-E mouse therapy studies</a:t>
          </a:r>
        </a:p>
      </dgm:t>
    </dgm:pt>
    <dgm:pt modelId="{AFF317A4-BA1D-4636-8FA8-F28A6697CD0A}" type="parTrans" cxnId="{5D00C3E5-EAD9-46D8-9F82-BA3B446F3CD8}">
      <dgm:prSet/>
      <dgm:spPr/>
      <dgm:t>
        <a:bodyPr/>
        <a:lstStyle/>
        <a:p>
          <a:endParaRPr lang="en-US"/>
        </a:p>
      </dgm:t>
    </dgm:pt>
    <dgm:pt modelId="{971C4FC2-1D7C-4E81-8126-9BD449823A91}" type="sibTrans" cxnId="{5D00C3E5-EAD9-46D8-9F82-BA3B446F3CD8}">
      <dgm:prSet/>
      <dgm:spPr/>
      <dgm:t>
        <a:bodyPr/>
        <a:lstStyle/>
        <a:p>
          <a:endParaRPr lang="en-US"/>
        </a:p>
      </dgm:t>
    </dgm:pt>
    <dgm:pt modelId="{712AA9F0-147F-4223-89F4-29BBBA2BFA86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CAROTID #2 (Low Dose Study)</a:t>
          </a:r>
        </a:p>
      </dgm:t>
    </dgm:pt>
    <dgm:pt modelId="{164B1293-D8FC-4FF1-AAA2-C6A293F8ADF5}" type="parTrans" cxnId="{D15142C8-D264-4EF3-94CF-6F5C682BB1E7}">
      <dgm:prSet/>
      <dgm:spPr/>
      <dgm:t>
        <a:bodyPr/>
        <a:lstStyle/>
        <a:p>
          <a:endParaRPr lang="en-US"/>
        </a:p>
      </dgm:t>
    </dgm:pt>
    <dgm:pt modelId="{7A807B88-3410-41EE-8AA7-ADD64F1C7B41}" type="sibTrans" cxnId="{D15142C8-D264-4EF3-94CF-6F5C682BB1E7}">
      <dgm:prSet/>
      <dgm:spPr/>
      <dgm:t>
        <a:bodyPr/>
        <a:lstStyle/>
        <a:p>
          <a:endParaRPr lang="en-US"/>
        </a:p>
      </dgm:t>
    </dgm:pt>
    <dgm:pt modelId="{ACCEEB6E-1201-4FED-8000-E82785794929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/>
            <a:t>Imaging and pathology on 5 CEA patients</a:t>
          </a:r>
        </a:p>
      </dgm:t>
    </dgm:pt>
    <dgm:pt modelId="{D1DC65D2-80A1-4562-BAA2-6A65E97F2EFD}" type="parTrans" cxnId="{109E8FDD-2B11-4641-A397-FAFECC51B36E}">
      <dgm:prSet/>
      <dgm:spPr/>
      <dgm:t>
        <a:bodyPr/>
        <a:lstStyle/>
        <a:p>
          <a:endParaRPr lang="en-US"/>
        </a:p>
      </dgm:t>
    </dgm:pt>
    <dgm:pt modelId="{A958FD49-A267-45C4-B2F5-610B95820095}" type="sibTrans" cxnId="{109E8FDD-2B11-4641-A397-FAFECC51B36E}">
      <dgm:prSet/>
      <dgm:spPr/>
      <dgm:t>
        <a:bodyPr/>
        <a:lstStyle/>
        <a:p>
          <a:endParaRPr lang="en-US"/>
        </a:p>
      </dgm:t>
    </dgm:pt>
    <dgm:pt modelId="{84CF354A-4A63-45F0-A400-3C6D49227DC0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Rat toxicity studies</a:t>
          </a:r>
        </a:p>
      </dgm:t>
    </dgm:pt>
    <dgm:pt modelId="{12CD4644-B77E-458D-BE9C-156F1ACFA55B}" type="parTrans" cxnId="{09CD0709-02CC-4255-9F95-69F4A5E14AE1}">
      <dgm:prSet/>
      <dgm:spPr/>
      <dgm:t>
        <a:bodyPr/>
        <a:lstStyle/>
        <a:p>
          <a:endParaRPr lang="en-US"/>
        </a:p>
      </dgm:t>
    </dgm:pt>
    <dgm:pt modelId="{A053B43B-9ECC-4F07-BB51-D52170F21A01}" type="sibTrans" cxnId="{09CD0709-02CC-4255-9F95-69F4A5E14AE1}">
      <dgm:prSet/>
      <dgm:spPr/>
      <dgm:t>
        <a:bodyPr/>
        <a:lstStyle/>
        <a:p>
          <a:endParaRPr lang="en-US"/>
        </a:p>
      </dgm:t>
    </dgm:pt>
    <dgm:pt modelId="{C6CDDF8D-3820-459F-9D03-258D65D17769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Identification by U/S and histology of VP</a:t>
          </a:r>
        </a:p>
      </dgm:t>
    </dgm:pt>
    <dgm:pt modelId="{0B5D3579-CCC8-4784-82EA-2FBE11FEB93C}" type="parTrans" cxnId="{258B5D39-37A7-4374-AC38-A8AEA2287E72}">
      <dgm:prSet/>
      <dgm:spPr/>
      <dgm:t>
        <a:bodyPr/>
        <a:lstStyle/>
        <a:p>
          <a:endParaRPr lang="en-US"/>
        </a:p>
      </dgm:t>
    </dgm:pt>
    <dgm:pt modelId="{34AD6702-C4DA-4C9E-8607-AE8DB4643E8C}" type="sibTrans" cxnId="{258B5D39-37A7-4374-AC38-A8AEA2287E72}">
      <dgm:prSet/>
      <dgm:spPr/>
      <dgm:t>
        <a:bodyPr/>
        <a:lstStyle/>
        <a:p>
          <a:endParaRPr lang="en-US"/>
        </a:p>
      </dgm:t>
    </dgm:pt>
    <dgm:pt modelId="{5991FDB4-E27F-4669-93FE-765150F80E4C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Binding to VP</a:t>
          </a:r>
        </a:p>
      </dgm:t>
    </dgm:pt>
    <dgm:pt modelId="{7A50B7A1-FCA1-462D-91F8-16148216AC99}" type="parTrans" cxnId="{0DF88176-775F-4FD3-AC92-C0D873F5C57D}">
      <dgm:prSet/>
      <dgm:spPr/>
      <dgm:t>
        <a:bodyPr/>
        <a:lstStyle/>
        <a:p>
          <a:endParaRPr lang="en-US"/>
        </a:p>
      </dgm:t>
    </dgm:pt>
    <dgm:pt modelId="{869AA436-B22C-4F85-873E-C8A3B1200E6A}" type="sibTrans" cxnId="{0DF88176-775F-4FD3-AC92-C0D873F5C57D}">
      <dgm:prSet/>
      <dgm:spPr/>
      <dgm:t>
        <a:bodyPr/>
        <a:lstStyle/>
        <a:p>
          <a:endParaRPr lang="en-US"/>
        </a:p>
      </dgm:t>
    </dgm:pt>
    <dgm:pt modelId="{73FBF40E-D43E-4271-9CB3-7B7C38C11EA2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sz="1600" dirty="0"/>
        </a:p>
      </dgm:t>
    </dgm:pt>
    <dgm:pt modelId="{70F91EC4-12A7-4AC4-B6B7-35ECC85108C0}" type="parTrans" cxnId="{B13006A7-807F-4E1E-B37F-BAABB185BB77}">
      <dgm:prSet/>
      <dgm:spPr/>
      <dgm:t>
        <a:bodyPr/>
        <a:lstStyle/>
        <a:p>
          <a:endParaRPr lang="en-US"/>
        </a:p>
      </dgm:t>
    </dgm:pt>
    <dgm:pt modelId="{F2A82483-6143-476C-A96D-F2ACDBE23B50}" type="sibTrans" cxnId="{B13006A7-807F-4E1E-B37F-BAABB185BB77}">
      <dgm:prSet/>
      <dgm:spPr/>
      <dgm:t>
        <a:bodyPr/>
        <a:lstStyle/>
        <a:p>
          <a:endParaRPr lang="en-US"/>
        </a:p>
      </dgm:t>
    </dgm:pt>
    <dgm:pt modelId="{CA6A1368-F188-477F-898C-1AAE5173F212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/>
            <a:t>3 mCi cGMP dose</a:t>
          </a:r>
        </a:p>
      </dgm:t>
    </dgm:pt>
    <dgm:pt modelId="{1454B928-9A9C-400C-83E8-7EEADD100129}" type="parTrans" cxnId="{13712B67-FB68-4633-ABE8-7E8C5B84E855}">
      <dgm:prSet/>
      <dgm:spPr/>
      <dgm:t>
        <a:bodyPr/>
        <a:lstStyle/>
        <a:p>
          <a:endParaRPr lang="en-US"/>
        </a:p>
      </dgm:t>
    </dgm:pt>
    <dgm:pt modelId="{1DC9421A-2ADC-4381-B7BE-E853E29ACD2B}" type="sibTrans" cxnId="{13712B67-FB68-4633-ABE8-7E8C5B84E855}">
      <dgm:prSet/>
      <dgm:spPr/>
      <dgm:t>
        <a:bodyPr/>
        <a:lstStyle/>
        <a:p>
          <a:endParaRPr lang="en-US"/>
        </a:p>
      </dgm:t>
    </dgm:pt>
    <dgm:pt modelId="{09827721-FE3E-432E-B117-EE1C9133A3CD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/>
            <a:t>Identification by U/S and histology of VP</a:t>
          </a:r>
        </a:p>
      </dgm:t>
    </dgm:pt>
    <dgm:pt modelId="{75D3E239-B0B0-42CF-A5C5-397478287CBB}" type="parTrans" cxnId="{DF82608A-3178-4CC6-83F4-66E47209E427}">
      <dgm:prSet/>
      <dgm:spPr/>
      <dgm:t>
        <a:bodyPr/>
        <a:lstStyle/>
        <a:p>
          <a:endParaRPr lang="en-US"/>
        </a:p>
      </dgm:t>
    </dgm:pt>
    <dgm:pt modelId="{F879D594-E2F1-499F-9F51-2313DF11C06C}" type="sibTrans" cxnId="{DF82608A-3178-4CC6-83F4-66E47209E427}">
      <dgm:prSet/>
      <dgm:spPr/>
      <dgm:t>
        <a:bodyPr/>
        <a:lstStyle/>
        <a:p>
          <a:endParaRPr lang="en-US"/>
        </a:p>
      </dgm:t>
    </dgm:pt>
    <dgm:pt modelId="{E55ABC2B-92E0-4504-BC7C-E1E8E1A53656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/>
            <a:t>Binding to VP</a:t>
          </a:r>
        </a:p>
      </dgm:t>
    </dgm:pt>
    <dgm:pt modelId="{3A02A89A-BBC5-4EEB-AF5F-FCB7F2CBBE18}" type="parTrans" cxnId="{A55D8D3D-4E54-4E0F-9ADE-D6F604B120C0}">
      <dgm:prSet/>
      <dgm:spPr/>
      <dgm:t>
        <a:bodyPr/>
        <a:lstStyle/>
        <a:p>
          <a:endParaRPr lang="en-US"/>
        </a:p>
      </dgm:t>
    </dgm:pt>
    <dgm:pt modelId="{44A966FE-21D3-42B7-925C-338C5454870A}" type="sibTrans" cxnId="{A55D8D3D-4E54-4E0F-9ADE-D6F604B120C0}">
      <dgm:prSet/>
      <dgm:spPr/>
      <dgm:t>
        <a:bodyPr/>
        <a:lstStyle/>
        <a:p>
          <a:endParaRPr lang="en-US"/>
        </a:p>
      </dgm:t>
    </dgm:pt>
    <dgm:pt modelId="{FEB30CDF-E4F7-4A5F-9868-1A32DC078AAD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/>
            <a:t>Binding and imaging of AAA</a:t>
          </a:r>
        </a:p>
      </dgm:t>
    </dgm:pt>
    <dgm:pt modelId="{3FC9B8F8-EC45-4DCC-A13F-1D6CE64B8E5A}" type="parTrans" cxnId="{6B5C16DC-0DD9-4B93-9379-66625FDA61D5}">
      <dgm:prSet/>
      <dgm:spPr/>
      <dgm:t>
        <a:bodyPr/>
        <a:lstStyle/>
        <a:p>
          <a:endParaRPr lang="en-US"/>
        </a:p>
      </dgm:t>
    </dgm:pt>
    <dgm:pt modelId="{CD4B5B21-26B0-4FB2-BAE4-82CF59B1D560}" type="sibTrans" cxnId="{6B5C16DC-0DD9-4B93-9379-66625FDA61D5}">
      <dgm:prSet/>
      <dgm:spPr/>
      <dgm:t>
        <a:bodyPr/>
        <a:lstStyle/>
        <a:p>
          <a:endParaRPr lang="en-US"/>
        </a:p>
      </dgm:t>
    </dgm:pt>
    <dgm:pt modelId="{1F3984BC-FA27-4D47-A1C5-FF2190963D7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/>
            <a:t>Resuming imaging studies with the addition of therapeutic markers on 5 CEA patients</a:t>
          </a:r>
        </a:p>
      </dgm:t>
    </dgm:pt>
    <dgm:pt modelId="{E34678A0-5D76-4E68-8FD8-819C47BC1275}" type="parTrans" cxnId="{67F4CCA8-BF0C-4CD6-A943-D79A2C2ADDCF}">
      <dgm:prSet/>
      <dgm:spPr/>
      <dgm:t>
        <a:bodyPr/>
        <a:lstStyle/>
        <a:p>
          <a:endParaRPr lang="en-US"/>
        </a:p>
      </dgm:t>
    </dgm:pt>
    <dgm:pt modelId="{EC32CDD9-23F6-4DE0-AA09-061865D4F08B}" type="sibTrans" cxnId="{67F4CCA8-BF0C-4CD6-A943-D79A2C2ADDCF}">
      <dgm:prSet/>
      <dgm:spPr/>
      <dgm:t>
        <a:bodyPr/>
        <a:lstStyle/>
        <a:p>
          <a:endParaRPr lang="en-US"/>
        </a:p>
      </dgm:t>
    </dgm:pt>
    <dgm:pt modelId="{6994D064-B33F-4043-9B2D-C3D5F4032A19}" type="pres">
      <dgm:prSet presAssocID="{008650E5-F132-4EAB-A58C-2404AE557A7F}" presName="Name0" presStyleCnt="0">
        <dgm:presLayoutVars>
          <dgm:dir/>
          <dgm:animLvl val="lvl"/>
          <dgm:resizeHandles val="exact"/>
        </dgm:presLayoutVars>
      </dgm:prSet>
      <dgm:spPr/>
    </dgm:pt>
    <dgm:pt modelId="{78E3B238-D25E-4DB0-A2F9-4DD67034216A}" type="pres">
      <dgm:prSet presAssocID="{008650E5-F132-4EAB-A58C-2404AE557A7F}" presName="tSp" presStyleCnt="0"/>
      <dgm:spPr/>
    </dgm:pt>
    <dgm:pt modelId="{3312316F-3A77-49D3-8E10-650733006D20}" type="pres">
      <dgm:prSet presAssocID="{008650E5-F132-4EAB-A58C-2404AE557A7F}" presName="bSp" presStyleCnt="0"/>
      <dgm:spPr/>
    </dgm:pt>
    <dgm:pt modelId="{8D27C433-CD73-4C1F-807C-32444C7D7C46}" type="pres">
      <dgm:prSet presAssocID="{008650E5-F132-4EAB-A58C-2404AE557A7F}" presName="process" presStyleCnt="0"/>
      <dgm:spPr/>
    </dgm:pt>
    <dgm:pt modelId="{B86080D6-54F7-464E-B176-3058F1A478AF}" type="pres">
      <dgm:prSet presAssocID="{DD9111A7-A07D-476B-9263-2E4D4BE9C77B}" presName="composite1" presStyleCnt="0"/>
      <dgm:spPr/>
    </dgm:pt>
    <dgm:pt modelId="{143FFFE4-F522-4869-88DC-C190D9AB2B6B}" type="pres">
      <dgm:prSet presAssocID="{DD9111A7-A07D-476B-9263-2E4D4BE9C77B}" presName="dummyNode1" presStyleLbl="node1" presStyleIdx="0" presStyleCnt="3"/>
      <dgm:spPr/>
    </dgm:pt>
    <dgm:pt modelId="{188C8FD9-28C1-484D-AB84-9ECEB5419912}" type="pres">
      <dgm:prSet presAssocID="{DD9111A7-A07D-476B-9263-2E4D4BE9C77B}" presName="childNode1" presStyleLbl="bgAcc1" presStyleIdx="0" presStyleCnt="3" custScaleX="148905" custScaleY="265065" custLinFactNeighborX="-88" custLinFactNeighborY="-16977">
        <dgm:presLayoutVars>
          <dgm:bulletEnabled val="1"/>
        </dgm:presLayoutVars>
      </dgm:prSet>
      <dgm:spPr/>
    </dgm:pt>
    <dgm:pt modelId="{682F0E81-4B78-4CE8-8CAA-C820F3886A1A}" type="pres">
      <dgm:prSet presAssocID="{DD9111A7-A07D-476B-9263-2E4D4BE9C77B}" presName="childNode1tx" presStyleLbl="bgAcc1" presStyleIdx="0" presStyleCnt="3">
        <dgm:presLayoutVars>
          <dgm:bulletEnabled val="1"/>
        </dgm:presLayoutVars>
      </dgm:prSet>
      <dgm:spPr/>
    </dgm:pt>
    <dgm:pt modelId="{C234DA38-14A5-48C6-A716-30ED6E940CE3}" type="pres">
      <dgm:prSet presAssocID="{DD9111A7-A07D-476B-9263-2E4D4BE9C77B}" presName="parentNode1" presStyleLbl="node1" presStyleIdx="0" presStyleCnt="3" custLinFactY="53279" custLinFactNeighborX="-23970" custLinFactNeighborY="100000">
        <dgm:presLayoutVars>
          <dgm:chMax val="1"/>
          <dgm:bulletEnabled val="1"/>
        </dgm:presLayoutVars>
      </dgm:prSet>
      <dgm:spPr/>
    </dgm:pt>
    <dgm:pt modelId="{3CB7B57E-F7BF-4C12-A471-C6B8BF12EEFF}" type="pres">
      <dgm:prSet presAssocID="{DD9111A7-A07D-476B-9263-2E4D4BE9C77B}" presName="connSite1" presStyleCnt="0"/>
      <dgm:spPr/>
    </dgm:pt>
    <dgm:pt modelId="{22A353FC-36A0-4F8B-8A49-447AB85D2C57}" type="pres">
      <dgm:prSet presAssocID="{99620B89-2EAB-4525-8C2F-45FA11853C8B}" presName="Name9" presStyleLbl="sibTrans2D1" presStyleIdx="0" presStyleCnt="2"/>
      <dgm:spPr/>
    </dgm:pt>
    <dgm:pt modelId="{8E8FE8DB-9E6D-4509-835A-B47D04F5B5E0}" type="pres">
      <dgm:prSet presAssocID="{AA3B3630-CD5A-4062-8BBF-3579051DA309}" presName="composite2" presStyleCnt="0"/>
      <dgm:spPr/>
    </dgm:pt>
    <dgm:pt modelId="{BBAAD30F-6551-41DE-834E-C3D05C8B700B}" type="pres">
      <dgm:prSet presAssocID="{AA3B3630-CD5A-4062-8BBF-3579051DA309}" presName="dummyNode2" presStyleLbl="node1" presStyleIdx="0" presStyleCnt="3"/>
      <dgm:spPr/>
    </dgm:pt>
    <dgm:pt modelId="{F1D30721-BB33-406A-BD54-1465EF19E6F4}" type="pres">
      <dgm:prSet presAssocID="{AA3B3630-CD5A-4062-8BBF-3579051DA309}" presName="childNode2" presStyleLbl="bgAcc1" presStyleIdx="1" presStyleCnt="3" custScaleX="147349" custScaleY="256079" custLinFactNeighborX="-2192" custLinFactNeighborY="17245">
        <dgm:presLayoutVars>
          <dgm:bulletEnabled val="1"/>
        </dgm:presLayoutVars>
      </dgm:prSet>
      <dgm:spPr/>
    </dgm:pt>
    <dgm:pt modelId="{170D7137-16AC-4E4C-8465-DB89C484C613}" type="pres">
      <dgm:prSet presAssocID="{AA3B3630-CD5A-4062-8BBF-3579051DA309}" presName="childNode2tx" presStyleLbl="bgAcc1" presStyleIdx="1" presStyleCnt="3">
        <dgm:presLayoutVars>
          <dgm:bulletEnabled val="1"/>
        </dgm:presLayoutVars>
      </dgm:prSet>
      <dgm:spPr/>
    </dgm:pt>
    <dgm:pt modelId="{1CDD7283-A64F-40E1-B485-3B96E7958BD3}" type="pres">
      <dgm:prSet presAssocID="{AA3B3630-CD5A-4062-8BBF-3579051DA309}" presName="parentNode2" presStyleLbl="node1" presStyleIdx="1" presStyleCnt="3" custScaleX="117113" custLinFactY="-39865" custLinFactNeighborX="-21550" custLinFactNeighborY="-100000">
        <dgm:presLayoutVars>
          <dgm:chMax val="0"/>
          <dgm:bulletEnabled val="1"/>
        </dgm:presLayoutVars>
      </dgm:prSet>
      <dgm:spPr/>
    </dgm:pt>
    <dgm:pt modelId="{79D10DB5-34FC-47CB-8B7F-94DA8B059501}" type="pres">
      <dgm:prSet presAssocID="{AA3B3630-CD5A-4062-8BBF-3579051DA309}" presName="connSite2" presStyleCnt="0"/>
      <dgm:spPr/>
    </dgm:pt>
    <dgm:pt modelId="{DDF11FC0-4138-4899-BA36-91320DACF5F7}" type="pres">
      <dgm:prSet presAssocID="{486EEF3F-0301-486F-8782-9D380646F059}" presName="Name18" presStyleLbl="sibTrans2D1" presStyleIdx="1" presStyleCnt="2"/>
      <dgm:spPr/>
    </dgm:pt>
    <dgm:pt modelId="{9D5EC649-F4E8-4DB4-8159-613D6521E42A}" type="pres">
      <dgm:prSet presAssocID="{712AA9F0-147F-4223-89F4-29BBBA2BFA86}" presName="composite1" presStyleCnt="0"/>
      <dgm:spPr/>
    </dgm:pt>
    <dgm:pt modelId="{F78E4907-CAD1-44E4-9631-FC77F2F9ED8D}" type="pres">
      <dgm:prSet presAssocID="{712AA9F0-147F-4223-89F4-29BBBA2BFA86}" presName="dummyNode1" presStyleLbl="node1" presStyleIdx="1" presStyleCnt="3"/>
      <dgm:spPr/>
    </dgm:pt>
    <dgm:pt modelId="{A56FE19C-06F1-410B-AD2D-323BE90B74B4}" type="pres">
      <dgm:prSet presAssocID="{712AA9F0-147F-4223-89F4-29BBBA2BFA86}" presName="childNode1" presStyleLbl="bgAcc1" presStyleIdx="2" presStyleCnt="3" custScaleX="154421" custScaleY="259172" custLinFactNeighborX="-4352" custLinFactNeighborY="-17089">
        <dgm:presLayoutVars>
          <dgm:bulletEnabled val="1"/>
        </dgm:presLayoutVars>
      </dgm:prSet>
      <dgm:spPr/>
    </dgm:pt>
    <dgm:pt modelId="{8798D2C8-052B-4DA4-B87A-C09759C8F4D9}" type="pres">
      <dgm:prSet presAssocID="{712AA9F0-147F-4223-89F4-29BBBA2BFA86}" presName="childNode1tx" presStyleLbl="bgAcc1" presStyleIdx="2" presStyleCnt="3">
        <dgm:presLayoutVars>
          <dgm:bulletEnabled val="1"/>
        </dgm:presLayoutVars>
      </dgm:prSet>
      <dgm:spPr/>
    </dgm:pt>
    <dgm:pt modelId="{00EFE3D7-0293-4E37-8DF5-728C9E65D515}" type="pres">
      <dgm:prSet presAssocID="{712AA9F0-147F-4223-89F4-29BBBA2BFA86}" presName="parentNode1" presStyleLbl="node1" presStyleIdx="2" presStyleCnt="3" custLinFactY="40051" custLinFactNeighborX="-25133" custLinFactNeighborY="100000">
        <dgm:presLayoutVars>
          <dgm:chMax val="1"/>
          <dgm:bulletEnabled val="1"/>
        </dgm:presLayoutVars>
      </dgm:prSet>
      <dgm:spPr/>
    </dgm:pt>
    <dgm:pt modelId="{0A544741-9A85-48C5-AE6C-6BBB1C2D0C3A}" type="pres">
      <dgm:prSet presAssocID="{712AA9F0-147F-4223-89F4-29BBBA2BFA86}" presName="connSite1" presStyleCnt="0"/>
      <dgm:spPr/>
    </dgm:pt>
  </dgm:ptLst>
  <dgm:cxnLst>
    <dgm:cxn modelId="{87A5CB08-11FA-4F64-B683-6CBEBD09DEFB}" type="presOf" srcId="{CA6A1368-F188-477F-898C-1AAE5173F212}" destId="{A56FE19C-06F1-410B-AD2D-323BE90B74B4}" srcOrd="0" destOrd="1" presId="urn:microsoft.com/office/officeart/2005/8/layout/hProcess4"/>
    <dgm:cxn modelId="{09CD0709-02CC-4255-9F95-69F4A5E14AE1}" srcId="{DD9111A7-A07D-476B-9263-2E4D4BE9C77B}" destId="{84CF354A-4A63-45F0-A400-3C6D49227DC0}" srcOrd="4" destOrd="0" parTransId="{12CD4644-B77E-458D-BE9C-156F1ACFA55B}" sibTransId="{A053B43B-9ECC-4F07-BB51-D52170F21A01}"/>
    <dgm:cxn modelId="{6074F10A-DDA9-428E-8B40-4E2ED3311DEC}" type="presOf" srcId="{6620765D-1DF4-4DAE-9528-6BD1E734B4A2}" destId="{682F0E81-4B78-4CE8-8CAA-C820F3886A1A}" srcOrd="1" destOrd="1" presId="urn:microsoft.com/office/officeart/2005/8/layout/hProcess4"/>
    <dgm:cxn modelId="{54821312-BBAC-433D-BD5C-CBF1BDD6E421}" type="presOf" srcId="{4CFC190A-022B-49CE-9B60-382E66FD7BE8}" destId="{F1D30721-BB33-406A-BD54-1465EF19E6F4}" srcOrd="0" destOrd="0" presId="urn:microsoft.com/office/officeart/2005/8/layout/hProcess4"/>
    <dgm:cxn modelId="{83627715-0D13-4EA6-960B-A49E1C5CD8BF}" srcId="{AA3B3630-CD5A-4062-8BBF-3579051DA309}" destId="{6B1BD466-5B50-4826-BCB9-7B9A139E832A}" srcOrd="1" destOrd="0" parTransId="{1302E64B-0AE6-49E7-AB3B-48F3B13E6D7C}" sibTransId="{55B400BB-A967-4082-9219-79B5FD2989BC}"/>
    <dgm:cxn modelId="{0F013620-D248-4D93-BC8C-5733F4FE2AC0}" srcId="{008650E5-F132-4EAB-A58C-2404AE557A7F}" destId="{DD9111A7-A07D-476B-9263-2E4D4BE9C77B}" srcOrd="0" destOrd="0" parTransId="{8282BFEB-016F-4579-8A18-6E7EBEB58711}" sibTransId="{99620B89-2EAB-4525-8C2F-45FA11853C8B}"/>
    <dgm:cxn modelId="{C726342A-935A-4568-A9AD-F2A1A5F15415}" srcId="{DD9111A7-A07D-476B-9263-2E4D4BE9C77B}" destId="{024FC4E2-C41B-4F8B-BCAB-C34177DA0326}" srcOrd="0" destOrd="0" parTransId="{88EA51B0-AA71-422E-9F85-05D8131E61B1}" sibTransId="{4D014D12-780C-4257-A572-E814DEA596BB}"/>
    <dgm:cxn modelId="{C2604D2D-5F30-4597-AAC9-91D10AE1DFC7}" type="presOf" srcId="{99620B89-2EAB-4525-8C2F-45FA11853C8B}" destId="{22A353FC-36A0-4F8B-8A49-447AB85D2C57}" srcOrd="0" destOrd="0" presId="urn:microsoft.com/office/officeart/2005/8/layout/hProcess4"/>
    <dgm:cxn modelId="{66569D2F-A09C-491A-83E9-99ED4C0EE05F}" type="presOf" srcId="{024FC4E2-C41B-4F8B-BCAB-C34177DA0326}" destId="{188C8FD9-28C1-484D-AB84-9ECEB5419912}" srcOrd="0" destOrd="0" presId="urn:microsoft.com/office/officeart/2005/8/layout/hProcess4"/>
    <dgm:cxn modelId="{CDAFF42F-1476-4108-A68B-B1674598E3FB}" type="presOf" srcId="{1F3984BC-FA27-4D47-A1C5-FF2190963D7B}" destId="{A56FE19C-06F1-410B-AD2D-323BE90B74B4}" srcOrd="0" destOrd="5" presId="urn:microsoft.com/office/officeart/2005/8/layout/hProcess4"/>
    <dgm:cxn modelId="{3AEFDE33-A6AB-4F44-9CEE-46BB3C062940}" type="presOf" srcId="{4CFC190A-022B-49CE-9B60-382E66FD7BE8}" destId="{170D7137-16AC-4E4C-8465-DB89C484C613}" srcOrd="1" destOrd="0" presId="urn:microsoft.com/office/officeart/2005/8/layout/hProcess4"/>
    <dgm:cxn modelId="{73881B34-8F6D-43AF-9031-E7DC8C670FEF}" type="presOf" srcId="{73FBF40E-D43E-4271-9CB3-7B7C38C11EA2}" destId="{8798D2C8-052B-4DA4-B87A-C09759C8F4D9}" srcOrd="1" destOrd="6" presId="urn:microsoft.com/office/officeart/2005/8/layout/hProcess4"/>
    <dgm:cxn modelId="{258B5D39-37A7-4374-AC38-A8AEA2287E72}" srcId="{AA3B3630-CD5A-4062-8BBF-3579051DA309}" destId="{C6CDDF8D-3820-459F-9D03-258D65D17769}" srcOrd="2" destOrd="0" parTransId="{0B5D3579-CCC8-4784-82EA-2FBE11FEB93C}" sibTransId="{34AD6702-C4DA-4C9E-8607-AE8DB4643E8C}"/>
    <dgm:cxn modelId="{A55D8D3D-4E54-4E0F-9ADE-D6F604B120C0}" srcId="{712AA9F0-147F-4223-89F4-29BBBA2BFA86}" destId="{E55ABC2B-92E0-4504-BC7C-E1E8E1A53656}" srcOrd="3" destOrd="0" parTransId="{3A02A89A-BBC5-4EEB-AF5F-FCB7F2CBBE18}" sibTransId="{44A966FE-21D3-42B7-925C-338C5454870A}"/>
    <dgm:cxn modelId="{C6D1733E-04BC-4574-AFB0-0FE2F70DC26B}" type="presOf" srcId="{1F3984BC-FA27-4D47-A1C5-FF2190963D7B}" destId="{8798D2C8-052B-4DA4-B87A-C09759C8F4D9}" srcOrd="1" destOrd="5" presId="urn:microsoft.com/office/officeart/2005/8/layout/hProcess4"/>
    <dgm:cxn modelId="{1CDA6442-5AFF-48CC-9584-57D0DE2F99D1}" type="presOf" srcId="{09827721-FE3E-432E-B117-EE1C9133A3CD}" destId="{8798D2C8-052B-4DA4-B87A-C09759C8F4D9}" srcOrd="1" destOrd="2" presId="urn:microsoft.com/office/officeart/2005/8/layout/hProcess4"/>
    <dgm:cxn modelId="{B5500963-0B3B-45BF-9A23-BFDDE1B06AE4}" type="presOf" srcId="{6B1BD466-5B50-4826-BCB9-7B9A139E832A}" destId="{F1D30721-BB33-406A-BD54-1465EF19E6F4}" srcOrd="0" destOrd="1" presId="urn:microsoft.com/office/officeart/2005/8/layout/hProcess4"/>
    <dgm:cxn modelId="{AC1BD643-A430-4F0B-90CF-31236D12ECDC}" type="presOf" srcId="{B69B21A4-EFF8-4B43-824D-8A53B103C29B}" destId="{682F0E81-4B78-4CE8-8CAA-C820F3886A1A}" srcOrd="1" destOrd="2" presId="urn:microsoft.com/office/officeart/2005/8/layout/hProcess4"/>
    <dgm:cxn modelId="{13712B67-FB68-4633-ABE8-7E8C5B84E855}" srcId="{712AA9F0-147F-4223-89F4-29BBBA2BFA86}" destId="{CA6A1368-F188-477F-898C-1AAE5173F212}" srcOrd="1" destOrd="0" parTransId="{1454B928-9A9C-400C-83E8-7EEADD100129}" sibTransId="{1DC9421A-2ADC-4381-B7BE-E853E29ACD2B}"/>
    <dgm:cxn modelId="{9BE87648-6E2B-4CD5-94AC-A6E4DDEA790B}" type="presOf" srcId="{6B1BD466-5B50-4826-BCB9-7B9A139E832A}" destId="{170D7137-16AC-4E4C-8465-DB89C484C613}" srcOrd="1" destOrd="1" presId="urn:microsoft.com/office/officeart/2005/8/layout/hProcess4"/>
    <dgm:cxn modelId="{EE1A054D-DB27-49C8-90B9-D42A18594619}" type="presOf" srcId="{ACCEEB6E-1201-4FED-8000-E82785794929}" destId="{8798D2C8-052B-4DA4-B87A-C09759C8F4D9}" srcOrd="1" destOrd="0" presId="urn:microsoft.com/office/officeart/2005/8/layout/hProcess4"/>
    <dgm:cxn modelId="{17227952-DA6F-4451-974B-21FE19B9048C}" type="presOf" srcId="{09827721-FE3E-432E-B117-EE1C9133A3CD}" destId="{A56FE19C-06F1-410B-AD2D-323BE90B74B4}" srcOrd="0" destOrd="2" presId="urn:microsoft.com/office/officeart/2005/8/layout/hProcess4"/>
    <dgm:cxn modelId="{9C28FB52-C1FE-4643-8DC5-E7CC83A03146}" type="presOf" srcId="{712AA9F0-147F-4223-89F4-29BBBA2BFA86}" destId="{00EFE3D7-0293-4E37-8DF5-728C9E65D515}" srcOrd="0" destOrd="0" presId="urn:microsoft.com/office/officeart/2005/8/layout/hProcess4"/>
    <dgm:cxn modelId="{946EED55-F114-4225-A35C-25D2B174A698}" type="presOf" srcId="{DD9111A7-A07D-476B-9263-2E4D4BE9C77B}" destId="{C234DA38-14A5-48C6-A716-30ED6E940CE3}" srcOrd="0" destOrd="0" presId="urn:microsoft.com/office/officeart/2005/8/layout/hProcess4"/>
    <dgm:cxn modelId="{0DF88176-775F-4FD3-AC92-C0D873F5C57D}" srcId="{AA3B3630-CD5A-4062-8BBF-3579051DA309}" destId="{5991FDB4-E27F-4669-93FE-765150F80E4C}" srcOrd="3" destOrd="0" parTransId="{7A50B7A1-FCA1-462D-91F8-16148216AC99}" sibTransId="{869AA436-B22C-4F85-873E-C8A3B1200E6A}"/>
    <dgm:cxn modelId="{02D8465A-B906-437E-BAA5-156065B635EE}" type="presOf" srcId="{E55ABC2B-92E0-4504-BC7C-E1E8E1A53656}" destId="{8798D2C8-052B-4DA4-B87A-C09759C8F4D9}" srcOrd="1" destOrd="3" presId="urn:microsoft.com/office/officeart/2005/8/layout/hProcess4"/>
    <dgm:cxn modelId="{704A995A-F409-4D2D-B574-CFA305879CEC}" type="presOf" srcId="{024FC4E2-C41B-4F8B-BCAB-C34177DA0326}" destId="{682F0E81-4B78-4CE8-8CAA-C820F3886A1A}" srcOrd="1" destOrd="0" presId="urn:microsoft.com/office/officeart/2005/8/layout/hProcess4"/>
    <dgm:cxn modelId="{12615A80-1109-4651-AF7E-EDF77DC0F746}" type="presOf" srcId="{486EEF3F-0301-486F-8782-9D380646F059}" destId="{DDF11FC0-4138-4899-BA36-91320DACF5F7}" srcOrd="0" destOrd="0" presId="urn:microsoft.com/office/officeart/2005/8/layout/hProcess4"/>
    <dgm:cxn modelId="{79A1E281-39EE-4D79-B64F-C6BF78DA0FE3}" type="presOf" srcId="{6620765D-1DF4-4DAE-9528-6BD1E734B4A2}" destId="{188C8FD9-28C1-484D-AB84-9ECEB5419912}" srcOrd="0" destOrd="1" presId="urn:microsoft.com/office/officeart/2005/8/layout/hProcess4"/>
    <dgm:cxn modelId="{08069E89-D626-4929-B63A-2A02A7EF2120}" type="presOf" srcId="{5991FDB4-E27F-4669-93FE-765150F80E4C}" destId="{170D7137-16AC-4E4C-8465-DB89C484C613}" srcOrd="1" destOrd="3" presId="urn:microsoft.com/office/officeart/2005/8/layout/hProcess4"/>
    <dgm:cxn modelId="{CF3BD989-7B08-4EB5-9ACB-20200EF1DDE4}" type="presOf" srcId="{C6CDDF8D-3820-459F-9D03-258D65D17769}" destId="{F1D30721-BB33-406A-BD54-1465EF19E6F4}" srcOrd="0" destOrd="2" presId="urn:microsoft.com/office/officeart/2005/8/layout/hProcess4"/>
    <dgm:cxn modelId="{DF82608A-3178-4CC6-83F4-66E47209E427}" srcId="{712AA9F0-147F-4223-89F4-29BBBA2BFA86}" destId="{09827721-FE3E-432E-B117-EE1C9133A3CD}" srcOrd="2" destOrd="0" parTransId="{75D3E239-B0B0-42CF-A5C5-397478287CBB}" sibTransId="{F879D594-E2F1-499F-9F51-2313DF11C06C}"/>
    <dgm:cxn modelId="{F6A5C08D-E899-4A4D-B493-2E59769DDFBA}" srcId="{008650E5-F132-4EAB-A58C-2404AE557A7F}" destId="{AA3B3630-CD5A-4062-8BBF-3579051DA309}" srcOrd="1" destOrd="0" parTransId="{F096A834-87BD-4473-8EFC-C98937CFACD0}" sibTransId="{486EEF3F-0301-486F-8782-9D380646F059}"/>
    <dgm:cxn modelId="{CEAD5993-B49F-4A7D-AD42-968D024EC2D9}" type="presOf" srcId="{E55ABC2B-92E0-4504-BC7C-E1E8E1A53656}" destId="{A56FE19C-06F1-410B-AD2D-323BE90B74B4}" srcOrd="0" destOrd="3" presId="urn:microsoft.com/office/officeart/2005/8/layout/hProcess4"/>
    <dgm:cxn modelId="{B13006A7-807F-4E1E-B37F-BAABB185BB77}" srcId="{712AA9F0-147F-4223-89F4-29BBBA2BFA86}" destId="{73FBF40E-D43E-4271-9CB3-7B7C38C11EA2}" srcOrd="6" destOrd="0" parTransId="{70F91EC4-12A7-4AC4-B6B7-35ECC85108C0}" sibTransId="{F2A82483-6143-476C-A96D-F2ACDBE23B50}"/>
    <dgm:cxn modelId="{67F4CCA8-BF0C-4CD6-A943-D79A2C2ADDCF}" srcId="{712AA9F0-147F-4223-89F4-29BBBA2BFA86}" destId="{1F3984BC-FA27-4D47-A1C5-FF2190963D7B}" srcOrd="5" destOrd="0" parTransId="{E34678A0-5D76-4E68-8FD8-819C47BC1275}" sibTransId="{EC32CDD9-23F6-4DE0-AA09-061865D4F08B}"/>
    <dgm:cxn modelId="{31AEB4AC-91E1-4DDA-8073-20A52CB49F3A}" type="presOf" srcId="{84CF354A-4A63-45F0-A400-3C6D49227DC0}" destId="{682F0E81-4B78-4CE8-8CAA-C820F3886A1A}" srcOrd="1" destOrd="4" presId="urn:microsoft.com/office/officeart/2005/8/layout/hProcess4"/>
    <dgm:cxn modelId="{29E5EFAE-8BE9-4AC1-AA07-38832D44F2E0}" type="presOf" srcId="{73FBF40E-D43E-4271-9CB3-7B7C38C11EA2}" destId="{A56FE19C-06F1-410B-AD2D-323BE90B74B4}" srcOrd="0" destOrd="6" presId="urn:microsoft.com/office/officeart/2005/8/layout/hProcess4"/>
    <dgm:cxn modelId="{43F55BAF-B07B-45B3-9947-2A58CFC2FCC8}" type="presOf" srcId="{0C3AE76E-A737-42D2-BF97-43BE4915EEC1}" destId="{188C8FD9-28C1-484D-AB84-9ECEB5419912}" srcOrd="0" destOrd="3" presId="urn:microsoft.com/office/officeart/2005/8/layout/hProcess4"/>
    <dgm:cxn modelId="{25EFBBB5-808D-4580-8ADF-E76A9CBCDD31}" type="presOf" srcId="{FEB30CDF-E4F7-4A5F-9868-1A32DC078AAD}" destId="{A56FE19C-06F1-410B-AD2D-323BE90B74B4}" srcOrd="0" destOrd="4" presId="urn:microsoft.com/office/officeart/2005/8/layout/hProcess4"/>
    <dgm:cxn modelId="{DAEDA2B7-ADC9-4AAB-AAB1-3073A3249496}" type="presOf" srcId="{008650E5-F132-4EAB-A58C-2404AE557A7F}" destId="{6994D064-B33F-4043-9B2D-C3D5F4032A19}" srcOrd="0" destOrd="0" presId="urn:microsoft.com/office/officeart/2005/8/layout/hProcess4"/>
    <dgm:cxn modelId="{6324D6C5-AE39-48C7-B66D-EB5989F6BF45}" type="presOf" srcId="{B69B21A4-EFF8-4B43-824D-8A53B103C29B}" destId="{188C8FD9-28C1-484D-AB84-9ECEB5419912}" srcOrd="0" destOrd="2" presId="urn:microsoft.com/office/officeart/2005/8/layout/hProcess4"/>
    <dgm:cxn modelId="{761D76C7-7FF7-490C-A3C3-051A1A276F26}" type="presOf" srcId="{5991FDB4-E27F-4669-93FE-765150F80E4C}" destId="{F1D30721-BB33-406A-BD54-1465EF19E6F4}" srcOrd="0" destOrd="3" presId="urn:microsoft.com/office/officeart/2005/8/layout/hProcess4"/>
    <dgm:cxn modelId="{D15142C8-D264-4EF3-94CF-6F5C682BB1E7}" srcId="{008650E5-F132-4EAB-A58C-2404AE557A7F}" destId="{712AA9F0-147F-4223-89F4-29BBBA2BFA86}" srcOrd="2" destOrd="0" parTransId="{164B1293-D8FC-4FF1-AAA2-C6A293F8ADF5}" sibTransId="{7A807B88-3410-41EE-8AA7-ADD64F1C7B41}"/>
    <dgm:cxn modelId="{9DF927CD-14CE-4B0E-852B-426E613294BC}" type="presOf" srcId="{CA6A1368-F188-477F-898C-1AAE5173F212}" destId="{8798D2C8-052B-4DA4-B87A-C09759C8F4D9}" srcOrd="1" destOrd="1" presId="urn:microsoft.com/office/officeart/2005/8/layout/hProcess4"/>
    <dgm:cxn modelId="{3C693FD6-0B0E-48A8-8A9F-6A5A482DEACF}" type="presOf" srcId="{FEB30CDF-E4F7-4A5F-9868-1A32DC078AAD}" destId="{8798D2C8-052B-4DA4-B87A-C09759C8F4D9}" srcOrd="1" destOrd="4" presId="urn:microsoft.com/office/officeart/2005/8/layout/hProcess4"/>
    <dgm:cxn modelId="{0AD3C7D7-2B52-4177-834C-21B466FF5A8D}" srcId="{DD9111A7-A07D-476B-9263-2E4D4BE9C77B}" destId="{B69B21A4-EFF8-4B43-824D-8A53B103C29B}" srcOrd="2" destOrd="0" parTransId="{05045672-68FE-435F-B522-57C743ADF06F}" sibTransId="{7C36A050-FC7B-4630-9853-B43AC9489CA5}"/>
    <dgm:cxn modelId="{6B5C16DC-0DD9-4B93-9379-66625FDA61D5}" srcId="{712AA9F0-147F-4223-89F4-29BBBA2BFA86}" destId="{FEB30CDF-E4F7-4A5F-9868-1A32DC078AAD}" srcOrd="4" destOrd="0" parTransId="{3FC9B8F8-EC45-4DCC-A13F-1D6CE64B8E5A}" sibTransId="{CD4B5B21-26B0-4FB2-BAE4-82CF59B1D560}"/>
    <dgm:cxn modelId="{E62D0CDD-C80D-44C8-845C-5DC524D1A470}" type="presOf" srcId="{ACCEEB6E-1201-4FED-8000-E82785794929}" destId="{A56FE19C-06F1-410B-AD2D-323BE90B74B4}" srcOrd="0" destOrd="0" presId="urn:microsoft.com/office/officeart/2005/8/layout/hProcess4"/>
    <dgm:cxn modelId="{109E8FDD-2B11-4641-A397-FAFECC51B36E}" srcId="{712AA9F0-147F-4223-89F4-29BBBA2BFA86}" destId="{ACCEEB6E-1201-4FED-8000-E82785794929}" srcOrd="0" destOrd="0" parTransId="{D1DC65D2-80A1-4562-BAA2-6A65E97F2EFD}" sibTransId="{A958FD49-A267-45C4-B2F5-610B95820095}"/>
    <dgm:cxn modelId="{6C21D1E0-0AE6-4483-B91C-5569362AD48A}" type="presOf" srcId="{0C3AE76E-A737-42D2-BF97-43BE4915EEC1}" destId="{682F0E81-4B78-4CE8-8CAA-C820F3886A1A}" srcOrd="1" destOrd="3" presId="urn:microsoft.com/office/officeart/2005/8/layout/hProcess4"/>
    <dgm:cxn modelId="{A8EE15E3-45D2-420C-9675-4843C3546BBE}" srcId="{DD9111A7-A07D-476B-9263-2E4D4BE9C77B}" destId="{6620765D-1DF4-4DAE-9528-6BD1E734B4A2}" srcOrd="1" destOrd="0" parTransId="{2D06903E-AEE6-42DF-9EC9-83B323FAB669}" sibTransId="{9561BD73-838A-49B3-8CBB-532E9D10E0E3}"/>
    <dgm:cxn modelId="{64DF2EE4-E191-4BF7-9D99-6633E1BEEFA1}" srcId="{AA3B3630-CD5A-4062-8BBF-3579051DA309}" destId="{4CFC190A-022B-49CE-9B60-382E66FD7BE8}" srcOrd="0" destOrd="0" parTransId="{CA1F9A58-8E59-4C04-9ACC-238807C9DBA8}" sibTransId="{A5BBB811-95D3-4CE7-88E0-85A61B70307D}"/>
    <dgm:cxn modelId="{3B1477E5-91FD-484C-A7E6-858EB01E3990}" type="presOf" srcId="{AA3B3630-CD5A-4062-8BBF-3579051DA309}" destId="{1CDD7283-A64F-40E1-B485-3B96E7958BD3}" srcOrd="0" destOrd="0" presId="urn:microsoft.com/office/officeart/2005/8/layout/hProcess4"/>
    <dgm:cxn modelId="{5D00C3E5-EAD9-46D8-9F82-BA3B446F3CD8}" srcId="{DD9111A7-A07D-476B-9263-2E4D4BE9C77B}" destId="{0C3AE76E-A737-42D2-BF97-43BE4915EEC1}" srcOrd="3" destOrd="0" parTransId="{AFF317A4-BA1D-4636-8FA8-F28A6697CD0A}" sibTransId="{971C4FC2-1D7C-4E81-8126-9BD449823A91}"/>
    <dgm:cxn modelId="{EC8700E6-F1E6-4096-BCD6-3960F9E022EA}" type="presOf" srcId="{84CF354A-4A63-45F0-A400-3C6D49227DC0}" destId="{188C8FD9-28C1-484D-AB84-9ECEB5419912}" srcOrd="0" destOrd="4" presId="urn:microsoft.com/office/officeart/2005/8/layout/hProcess4"/>
    <dgm:cxn modelId="{948D25F1-90B1-442F-AE17-76F3CA9D512C}" type="presOf" srcId="{C6CDDF8D-3820-459F-9D03-258D65D17769}" destId="{170D7137-16AC-4E4C-8465-DB89C484C613}" srcOrd="1" destOrd="2" presId="urn:microsoft.com/office/officeart/2005/8/layout/hProcess4"/>
    <dgm:cxn modelId="{755C9E8B-6997-4DBA-B021-7B520EB423FF}" type="presParOf" srcId="{6994D064-B33F-4043-9B2D-C3D5F4032A19}" destId="{78E3B238-D25E-4DB0-A2F9-4DD67034216A}" srcOrd="0" destOrd="0" presId="urn:microsoft.com/office/officeart/2005/8/layout/hProcess4"/>
    <dgm:cxn modelId="{FBC95DF5-4CBF-4DCE-BCD7-84E4197AD816}" type="presParOf" srcId="{6994D064-B33F-4043-9B2D-C3D5F4032A19}" destId="{3312316F-3A77-49D3-8E10-650733006D20}" srcOrd="1" destOrd="0" presId="urn:microsoft.com/office/officeart/2005/8/layout/hProcess4"/>
    <dgm:cxn modelId="{0AA927D8-EFD2-4CC7-AD3C-FB23E6232445}" type="presParOf" srcId="{6994D064-B33F-4043-9B2D-C3D5F4032A19}" destId="{8D27C433-CD73-4C1F-807C-32444C7D7C46}" srcOrd="2" destOrd="0" presId="urn:microsoft.com/office/officeart/2005/8/layout/hProcess4"/>
    <dgm:cxn modelId="{6FEE6DCA-9B25-40EE-9CE1-E0CE24A371A9}" type="presParOf" srcId="{8D27C433-CD73-4C1F-807C-32444C7D7C46}" destId="{B86080D6-54F7-464E-B176-3058F1A478AF}" srcOrd="0" destOrd="0" presId="urn:microsoft.com/office/officeart/2005/8/layout/hProcess4"/>
    <dgm:cxn modelId="{59A932C7-7F2E-46FD-A6AB-29477BDF05FF}" type="presParOf" srcId="{B86080D6-54F7-464E-B176-3058F1A478AF}" destId="{143FFFE4-F522-4869-88DC-C190D9AB2B6B}" srcOrd="0" destOrd="0" presId="urn:microsoft.com/office/officeart/2005/8/layout/hProcess4"/>
    <dgm:cxn modelId="{6A15E496-30AF-4A67-8B44-FAF5087D8190}" type="presParOf" srcId="{B86080D6-54F7-464E-B176-3058F1A478AF}" destId="{188C8FD9-28C1-484D-AB84-9ECEB5419912}" srcOrd="1" destOrd="0" presId="urn:microsoft.com/office/officeart/2005/8/layout/hProcess4"/>
    <dgm:cxn modelId="{A8930315-04EC-43AE-8986-A2015E00C4A7}" type="presParOf" srcId="{B86080D6-54F7-464E-B176-3058F1A478AF}" destId="{682F0E81-4B78-4CE8-8CAA-C820F3886A1A}" srcOrd="2" destOrd="0" presId="urn:microsoft.com/office/officeart/2005/8/layout/hProcess4"/>
    <dgm:cxn modelId="{63013480-0E97-40E5-AA8E-9577734B7AAE}" type="presParOf" srcId="{B86080D6-54F7-464E-B176-3058F1A478AF}" destId="{C234DA38-14A5-48C6-A716-30ED6E940CE3}" srcOrd="3" destOrd="0" presId="urn:microsoft.com/office/officeart/2005/8/layout/hProcess4"/>
    <dgm:cxn modelId="{097310B4-B93B-4642-9157-3775A169CB7A}" type="presParOf" srcId="{B86080D6-54F7-464E-B176-3058F1A478AF}" destId="{3CB7B57E-F7BF-4C12-A471-C6B8BF12EEFF}" srcOrd="4" destOrd="0" presId="urn:microsoft.com/office/officeart/2005/8/layout/hProcess4"/>
    <dgm:cxn modelId="{C45BD285-1C15-435D-A0E4-AF6F3C7A62F8}" type="presParOf" srcId="{8D27C433-CD73-4C1F-807C-32444C7D7C46}" destId="{22A353FC-36A0-4F8B-8A49-447AB85D2C57}" srcOrd="1" destOrd="0" presId="urn:microsoft.com/office/officeart/2005/8/layout/hProcess4"/>
    <dgm:cxn modelId="{97113564-5B54-443F-B284-FFD9E1A6B4A0}" type="presParOf" srcId="{8D27C433-CD73-4C1F-807C-32444C7D7C46}" destId="{8E8FE8DB-9E6D-4509-835A-B47D04F5B5E0}" srcOrd="2" destOrd="0" presId="urn:microsoft.com/office/officeart/2005/8/layout/hProcess4"/>
    <dgm:cxn modelId="{67EA0A8A-82BF-4449-8D2F-CF38686C4E22}" type="presParOf" srcId="{8E8FE8DB-9E6D-4509-835A-B47D04F5B5E0}" destId="{BBAAD30F-6551-41DE-834E-C3D05C8B700B}" srcOrd="0" destOrd="0" presId="urn:microsoft.com/office/officeart/2005/8/layout/hProcess4"/>
    <dgm:cxn modelId="{53C843F5-E83D-4D87-860E-8073CEDA4D64}" type="presParOf" srcId="{8E8FE8DB-9E6D-4509-835A-B47D04F5B5E0}" destId="{F1D30721-BB33-406A-BD54-1465EF19E6F4}" srcOrd="1" destOrd="0" presId="urn:microsoft.com/office/officeart/2005/8/layout/hProcess4"/>
    <dgm:cxn modelId="{6CF53F38-0210-49B7-835E-7E7F7EEE2B33}" type="presParOf" srcId="{8E8FE8DB-9E6D-4509-835A-B47D04F5B5E0}" destId="{170D7137-16AC-4E4C-8465-DB89C484C613}" srcOrd="2" destOrd="0" presId="urn:microsoft.com/office/officeart/2005/8/layout/hProcess4"/>
    <dgm:cxn modelId="{E960105F-0597-4DD9-8AA1-6721C02A1BCC}" type="presParOf" srcId="{8E8FE8DB-9E6D-4509-835A-B47D04F5B5E0}" destId="{1CDD7283-A64F-40E1-B485-3B96E7958BD3}" srcOrd="3" destOrd="0" presId="urn:microsoft.com/office/officeart/2005/8/layout/hProcess4"/>
    <dgm:cxn modelId="{E8FE8A44-6BF3-4B08-921B-FD574196E51B}" type="presParOf" srcId="{8E8FE8DB-9E6D-4509-835A-B47D04F5B5E0}" destId="{79D10DB5-34FC-47CB-8B7F-94DA8B059501}" srcOrd="4" destOrd="0" presId="urn:microsoft.com/office/officeart/2005/8/layout/hProcess4"/>
    <dgm:cxn modelId="{71C32057-ACAA-4DE3-8F8B-5CBD1F18022B}" type="presParOf" srcId="{8D27C433-CD73-4C1F-807C-32444C7D7C46}" destId="{DDF11FC0-4138-4899-BA36-91320DACF5F7}" srcOrd="3" destOrd="0" presId="urn:microsoft.com/office/officeart/2005/8/layout/hProcess4"/>
    <dgm:cxn modelId="{3A03A6FA-B237-4F00-BF6D-4F53CF356C3C}" type="presParOf" srcId="{8D27C433-CD73-4C1F-807C-32444C7D7C46}" destId="{9D5EC649-F4E8-4DB4-8159-613D6521E42A}" srcOrd="4" destOrd="0" presId="urn:microsoft.com/office/officeart/2005/8/layout/hProcess4"/>
    <dgm:cxn modelId="{A0588411-2215-49E6-A1DB-A9B71C04A16B}" type="presParOf" srcId="{9D5EC649-F4E8-4DB4-8159-613D6521E42A}" destId="{F78E4907-CAD1-44E4-9631-FC77F2F9ED8D}" srcOrd="0" destOrd="0" presId="urn:microsoft.com/office/officeart/2005/8/layout/hProcess4"/>
    <dgm:cxn modelId="{C5C74CB7-9BA2-4C84-9A13-37279E724BC0}" type="presParOf" srcId="{9D5EC649-F4E8-4DB4-8159-613D6521E42A}" destId="{A56FE19C-06F1-410B-AD2D-323BE90B74B4}" srcOrd="1" destOrd="0" presId="urn:microsoft.com/office/officeart/2005/8/layout/hProcess4"/>
    <dgm:cxn modelId="{D6C64D95-42E9-4612-89A2-7B161922AAB2}" type="presParOf" srcId="{9D5EC649-F4E8-4DB4-8159-613D6521E42A}" destId="{8798D2C8-052B-4DA4-B87A-C09759C8F4D9}" srcOrd="2" destOrd="0" presId="urn:microsoft.com/office/officeart/2005/8/layout/hProcess4"/>
    <dgm:cxn modelId="{DA4E8443-A46C-4443-87A8-7D5BA2198443}" type="presParOf" srcId="{9D5EC649-F4E8-4DB4-8159-613D6521E42A}" destId="{00EFE3D7-0293-4E37-8DF5-728C9E65D515}" srcOrd="3" destOrd="0" presId="urn:microsoft.com/office/officeart/2005/8/layout/hProcess4"/>
    <dgm:cxn modelId="{313D43E6-54F9-4C6F-99AC-F60970405005}" type="presParOf" srcId="{9D5EC649-F4E8-4DB4-8159-613D6521E42A}" destId="{0A544741-9A85-48C5-AE6C-6BBB1C2D0C3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8650E5-F132-4EAB-A58C-2404AE557A7F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9111A7-A07D-476B-9263-2E4D4BE9C77B}">
      <dgm:prSet phldrT="[Text]"/>
      <dgm:spPr>
        <a:solidFill>
          <a:srgbClr val="640000"/>
        </a:solidFill>
      </dgm:spPr>
      <dgm:t>
        <a:bodyPr/>
        <a:lstStyle/>
        <a:p>
          <a:r>
            <a:rPr lang="en-US" dirty="0"/>
            <a:t>ANIMAL Pre-clinical Studies </a:t>
          </a:r>
        </a:p>
      </dgm:t>
    </dgm:pt>
    <dgm:pt modelId="{8282BFEB-016F-4579-8A18-6E7EBEB58711}" type="parTrans" cxnId="{0F013620-D248-4D93-BC8C-5733F4FE2AC0}">
      <dgm:prSet/>
      <dgm:spPr/>
      <dgm:t>
        <a:bodyPr/>
        <a:lstStyle/>
        <a:p>
          <a:endParaRPr lang="en-US"/>
        </a:p>
      </dgm:t>
    </dgm:pt>
    <dgm:pt modelId="{99620B89-2EAB-4525-8C2F-45FA11853C8B}" type="sibTrans" cxnId="{0F013620-D248-4D93-BC8C-5733F4FE2AC0}">
      <dgm:prSet/>
      <dgm:spPr/>
      <dgm:t>
        <a:bodyPr/>
        <a:lstStyle/>
        <a:p>
          <a:endParaRPr lang="en-US"/>
        </a:p>
      </dgm:t>
    </dgm:pt>
    <dgm:pt modelId="{024FC4E2-C41B-4F8B-BCAB-C34177DA0326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Normal mouse and rabbit BD and atherosclerotic rabbit BD, therapy and imaging studies</a:t>
          </a:r>
        </a:p>
      </dgm:t>
    </dgm:pt>
    <dgm:pt modelId="{88EA51B0-AA71-422E-9F85-05D8131E61B1}" type="parTrans" cxnId="{C726342A-935A-4568-A9AD-F2A1A5F15415}">
      <dgm:prSet/>
      <dgm:spPr/>
      <dgm:t>
        <a:bodyPr/>
        <a:lstStyle/>
        <a:p>
          <a:endParaRPr lang="en-US"/>
        </a:p>
      </dgm:t>
    </dgm:pt>
    <dgm:pt modelId="{4D014D12-780C-4257-A572-E814DEA596BB}" type="sibTrans" cxnId="{C726342A-935A-4568-A9AD-F2A1A5F15415}">
      <dgm:prSet/>
      <dgm:spPr/>
      <dgm:t>
        <a:bodyPr/>
        <a:lstStyle/>
        <a:p>
          <a:endParaRPr lang="en-US"/>
        </a:p>
      </dgm:t>
    </dgm:pt>
    <dgm:pt modelId="{AA3B3630-CD5A-4062-8BBF-3579051DA309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CAROTID #1 (Very Low Dose Study)</a:t>
          </a:r>
        </a:p>
      </dgm:t>
    </dgm:pt>
    <dgm:pt modelId="{F096A834-87BD-4473-8EFC-C98937CFACD0}" type="parTrans" cxnId="{F6A5C08D-E899-4A4D-B493-2E59769DDFBA}">
      <dgm:prSet/>
      <dgm:spPr/>
      <dgm:t>
        <a:bodyPr/>
        <a:lstStyle/>
        <a:p>
          <a:endParaRPr lang="en-US"/>
        </a:p>
      </dgm:t>
    </dgm:pt>
    <dgm:pt modelId="{486EEF3F-0301-486F-8782-9D380646F059}" type="sibTrans" cxnId="{F6A5C08D-E899-4A4D-B493-2E59769DDFBA}">
      <dgm:prSet/>
      <dgm:spPr/>
      <dgm:t>
        <a:bodyPr/>
        <a:lstStyle/>
        <a:p>
          <a:endParaRPr lang="en-US"/>
        </a:p>
      </dgm:t>
    </dgm:pt>
    <dgm:pt modelId="{4CFC190A-022B-49CE-9B60-382E66FD7BE8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Imaging and pathology on 6 CEA patients</a:t>
          </a:r>
        </a:p>
      </dgm:t>
    </dgm:pt>
    <dgm:pt modelId="{CA1F9A58-8E59-4C04-9ACC-238807C9DBA8}" type="parTrans" cxnId="{64DF2EE4-E191-4BF7-9D99-6633E1BEEFA1}">
      <dgm:prSet/>
      <dgm:spPr/>
      <dgm:t>
        <a:bodyPr/>
        <a:lstStyle/>
        <a:p>
          <a:endParaRPr lang="en-US"/>
        </a:p>
      </dgm:t>
    </dgm:pt>
    <dgm:pt modelId="{A5BBB811-95D3-4CE7-88E0-85A61B70307D}" type="sibTrans" cxnId="{64DF2EE4-E191-4BF7-9D99-6633E1BEEFA1}">
      <dgm:prSet/>
      <dgm:spPr/>
      <dgm:t>
        <a:bodyPr/>
        <a:lstStyle/>
        <a:p>
          <a:endParaRPr lang="en-US"/>
        </a:p>
      </dgm:t>
    </dgm:pt>
    <dgm:pt modelId="{6B1BD466-5B50-4826-BCB9-7B9A139E832A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500 µCi cGMP dose to determine dosimetry for Carotid #2 study</a:t>
          </a:r>
        </a:p>
      </dgm:t>
    </dgm:pt>
    <dgm:pt modelId="{1302E64B-0AE6-49E7-AB3B-48F3B13E6D7C}" type="parTrans" cxnId="{83627715-0D13-4EA6-960B-A49E1C5CD8BF}">
      <dgm:prSet/>
      <dgm:spPr/>
      <dgm:t>
        <a:bodyPr/>
        <a:lstStyle/>
        <a:p>
          <a:endParaRPr lang="en-US"/>
        </a:p>
      </dgm:t>
    </dgm:pt>
    <dgm:pt modelId="{55B400BB-A967-4082-9219-79B5FD2989BC}" type="sibTrans" cxnId="{83627715-0D13-4EA6-960B-A49E1C5CD8BF}">
      <dgm:prSet/>
      <dgm:spPr/>
      <dgm:t>
        <a:bodyPr/>
        <a:lstStyle/>
        <a:p>
          <a:endParaRPr lang="en-US"/>
        </a:p>
      </dgm:t>
    </dgm:pt>
    <dgm:pt modelId="{6620765D-1DF4-4DAE-9528-6BD1E734B4A2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Pig and rabbit </a:t>
          </a:r>
          <a:r>
            <a:rPr lang="en-US" sz="1600" dirty="0">
              <a:solidFill>
                <a:schemeClr val="tx1"/>
              </a:solidFill>
            </a:rPr>
            <a:t>stent </a:t>
          </a:r>
          <a:r>
            <a:rPr lang="en-US" sz="1600" dirty="0"/>
            <a:t>therapy studies</a:t>
          </a:r>
        </a:p>
      </dgm:t>
    </dgm:pt>
    <dgm:pt modelId="{2D06903E-AEE6-42DF-9EC9-83B323FAB669}" type="parTrans" cxnId="{A8EE15E3-45D2-420C-9675-4843C3546BBE}">
      <dgm:prSet/>
      <dgm:spPr/>
      <dgm:t>
        <a:bodyPr/>
        <a:lstStyle/>
        <a:p>
          <a:endParaRPr lang="en-US"/>
        </a:p>
      </dgm:t>
    </dgm:pt>
    <dgm:pt modelId="{9561BD73-838A-49B3-8CBB-532E9D10E0E3}" type="sibTrans" cxnId="{A8EE15E3-45D2-420C-9675-4843C3546BBE}">
      <dgm:prSet/>
      <dgm:spPr/>
      <dgm:t>
        <a:bodyPr/>
        <a:lstStyle/>
        <a:p>
          <a:endParaRPr lang="en-US"/>
        </a:p>
      </dgm:t>
    </dgm:pt>
    <dgm:pt modelId="{B69B21A4-EFF8-4B43-824D-8A53B103C29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Normal mouse sterile abscess pK studies</a:t>
          </a:r>
        </a:p>
      </dgm:t>
    </dgm:pt>
    <dgm:pt modelId="{05045672-68FE-435F-B522-57C743ADF06F}" type="parTrans" cxnId="{0AD3C7D7-2B52-4177-834C-21B466FF5A8D}">
      <dgm:prSet/>
      <dgm:spPr/>
      <dgm:t>
        <a:bodyPr/>
        <a:lstStyle/>
        <a:p>
          <a:endParaRPr lang="en-US"/>
        </a:p>
      </dgm:t>
    </dgm:pt>
    <dgm:pt modelId="{7C36A050-FC7B-4630-9853-B43AC9489CA5}" type="sibTrans" cxnId="{0AD3C7D7-2B52-4177-834C-21B466FF5A8D}">
      <dgm:prSet/>
      <dgm:spPr/>
      <dgm:t>
        <a:bodyPr/>
        <a:lstStyle/>
        <a:p>
          <a:endParaRPr lang="en-US"/>
        </a:p>
      </dgm:t>
    </dgm:pt>
    <dgm:pt modelId="{0C3AE76E-A737-42D2-BF97-43BE4915EEC1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Preliminary and validating Apo-E mouse therapy studies</a:t>
          </a:r>
        </a:p>
      </dgm:t>
    </dgm:pt>
    <dgm:pt modelId="{AFF317A4-BA1D-4636-8FA8-F28A6697CD0A}" type="parTrans" cxnId="{5D00C3E5-EAD9-46D8-9F82-BA3B446F3CD8}">
      <dgm:prSet/>
      <dgm:spPr/>
      <dgm:t>
        <a:bodyPr/>
        <a:lstStyle/>
        <a:p>
          <a:endParaRPr lang="en-US"/>
        </a:p>
      </dgm:t>
    </dgm:pt>
    <dgm:pt modelId="{971C4FC2-1D7C-4E81-8126-9BD449823A91}" type="sibTrans" cxnId="{5D00C3E5-EAD9-46D8-9F82-BA3B446F3CD8}">
      <dgm:prSet/>
      <dgm:spPr/>
      <dgm:t>
        <a:bodyPr/>
        <a:lstStyle/>
        <a:p>
          <a:endParaRPr lang="en-US"/>
        </a:p>
      </dgm:t>
    </dgm:pt>
    <dgm:pt modelId="{712AA9F0-147F-4223-89F4-29BBBA2BFA86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CAROTID #2 (Low Dose Study)</a:t>
          </a:r>
        </a:p>
      </dgm:t>
    </dgm:pt>
    <dgm:pt modelId="{164B1293-D8FC-4FF1-AAA2-C6A293F8ADF5}" type="parTrans" cxnId="{D15142C8-D264-4EF3-94CF-6F5C682BB1E7}">
      <dgm:prSet/>
      <dgm:spPr/>
      <dgm:t>
        <a:bodyPr/>
        <a:lstStyle/>
        <a:p>
          <a:endParaRPr lang="en-US"/>
        </a:p>
      </dgm:t>
    </dgm:pt>
    <dgm:pt modelId="{7A807B88-3410-41EE-8AA7-ADD64F1C7B41}" type="sibTrans" cxnId="{D15142C8-D264-4EF3-94CF-6F5C682BB1E7}">
      <dgm:prSet/>
      <dgm:spPr/>
      <dgm:t>
        <a:bodyPr/>
        <a:lstStyle/>
        <a:p>
          <a:endParaRPr lang="en-US"/>
        </a:p>
      </dgm:t>
    </dgm:pt>
    <dgm:pt modelId="{ACCEEB6E-1201-4FED-8000-E82785794929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/>
            <a:t>Imaging and pathology on 5 CEA patients</a:t>
          </a:r>
        </a:p>
      </dgm:t>
    </dgm:pt>
    <dgm:pt modelId="{D1DC65D2-80A1-4562-BAA2-6A65E97F2EFD}" type="parTrans" cxnId="{109E8FDD-2B11-4641-A397-FAFECC51B36E}">
      <dgm:prSet/>
      <dgm:spPr/>
      <dgm:t>
        <a:bodyPr/>
        <a:lstStyle/>
        <a:p>
          <a:endParaRPr lang="en-US"/>
        </a:p>
      </dgm:t>
    </dgm:pt>
    <dgm:pt modelId="{A958FD49-A267-45C4-B2F5-610B95820095}" type="sibTrans" cxnId="{109E8FDD-2B11-4641-A397-FAFECC51B36E}">
      <dgm:prSet/>
      <dgm:spPr/>
      <dgm:t>
        <a:bodyPr/>
        <a:lstStyle/>
        <a:p>
          <a:endParaRPr lang="en-US"/>
        </a:p>
      </dgm:t>
    </dgm:pt>
    <dgm:pt modelId="{84CF354A-4A63-45F0-A400-3C6D49227DC0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Rat toxicity studies</a:t>
          </a:r>
        </a:p>
      </dgm:t>
    </dgm:pt>
    <dgm:pt modelId="{12CD4644-B77E-458D-BE9C-156F1ACFA55B}" type="parTrans" cxnId="{09CD0709-02CC-4255-9F95-69F4A5E14AE1}">
      <dgm:prSet/>
      <dgm:spPr/>
      <dgm:t>
        <a:bodyPr/>
        <a:lstStyle/>
        <a:p>
          <a:endParaRPr lang="en-US"/>
        </a:p>
      </dgm:t>
    </dgm:pt>
    <dgm:pt modelId="{A053B43B-9ECC-4F07-BB51-D52170F21A01}" type="sibTrans" cxnId="{09CD0709-02CC-4255-9F95-69F4A5E14AE1}">
      <dgm:prSet/>
      <dgm:spPr/>
      <dgm:t>
        <a:bodyPr/>
        <a:lstStyle/>
        <a:p>
          <a:endParaRPr lang="en-US"/>
        </a:p>
      </dgm:t>
    </dgm:pt>
    <dgm:pt modelId="{C6CDDF8D-3820-459F-9D03-258D65D17769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Identification by U/S and histology of VP</a:t>
          </a:r>
        </a:p>
      </dgm:t>
    </dgm:pt>
    <dgm:pt modelId="{0B5D3579-CCC8-4784-82EA-2FBE11FEB93C}" type="parTrans" cxnId="{258B5D39-37A7-4374-AC38-A8AEA2287E72}">
      <dgm:prSet/>
      <dgm:spPr/>
      <dgm:t>
        <a:bodyPr/>
        <a:lstStyle/>
        <a:p>
          <a:endParaRPr lang="en-US"/>
        </a:p>
      </dgm:t>
    </dgm:pt>
    <dgm:pt modelId="{34AD6702-C4DA-4C9E-8607-AE8DB4643E8C}" type="sibTrans" cxnId="{258B5D39-37A7-4374-AC38-A8AEA2287E72}">
      <dgm:prSet/>
      <dgm:spPr/>
      <dgm:t>
        <a:bodyPr/>
        <a:lstStyle/>
        <a:p>
          <a:endParaRPr lang="en-US"/>
        </a:p>
      </dgm:t>
    </dgm:pt>
    <dgm:pt modelId="{5991FDB4-E27F-4669-93FE-765150F80E4C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Binding to VP</a:t>
          </a:r>
        </a:p>
      </dgm:t>
    </dgm:pt>
    <dgm:pt modelId="{7A50B7A1-FCA1-462D-91F8-16148216AC99}" type="parTrans" cxnId="{0DF88176-775F-4FD3-AC92-C0D873F5C57D}">
      <dgm:prSet/>
      <dgm:spPr/>
      <dgm:t>
        <a:bodyPr/>
        <a:lstStyle/>
        <a:p>
          <a:endParaRPr lang="en-US"/>
        </a:p>
      </dgm:t>
    </dgm:pt>
    <dgm:pt modelId="{869AA436-B22C-4F85-873E-C8A3B1200E6A}" type="sibTrans" cxnId="{0DF88176-775F-4FD3-AC92-C0D873F5C57D}">
      <dgm:prSet/>
      <dgm:spPr/>
      <dgm:t>
        <a:bodyPr/>
        <a:lstStyle/>
        <a:p>
          <a:endParaRPr lang="en-US"/>
        </a:p>
      </dgm:t>
    </dgm:pt>
    <dgm:pt modelId="{73FBF40E-D43E-4271-9CB3-7B7C38C11EA2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sz="1600" dirty="0"/>
        </a:p>
      </dgm:t>
    </dgm:pt>
    <dgm:pt modelId="{70F91EC4-12A7-4AC4-B6B7-35ECC85108C0}" type="parTrans" cxnId="{B13006A7-807F-4E1E-B37F-BAABB185BB77}">
      <dgm:prSet/>
      <dgm:spPr/>
      <dgm:t>
        <a:bodyPr/>
        <a:lstStyle/>
        <a:p>
          <a:endParaRPr lang="en-US"/>
        </a:p>
      </dgm:t>
    </dgm:pt>
    <dgm:pt modelId="{F2A82483-6143-476C-A96D-F2ACDBE23B50}" type="sibTrans" cxnId="{B13006A7-807F-4E1E-B37F-BAABB185BB77}">
      <dgm:prSet/>
      <dgm:spPr/>
      <dgm:t>
        <a:bodyPr/>
        <a:lstStyle/>
        <a:p>
          <a:endParaRPr lang="en-US"/>
        </a:p>
      </dgm:t>
    </dgm:pt>
    <dgm:pt modelId="{CA6A1368-F188-477F-898C-1AAE5173F212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/>
            <a:t>3 mCi cGMP dose</a:t>
          </a:r>
        </a:p>
      </dgm:t>
    </dgm:pt>
    <dgm:pt modelId="{1454B928-9A9C-400C-83E8-7EEADD100129}" type="parTrans" cxnId="{13712B67-FB68-4633-ABE8-7E8C5B84E855}">
      <dgm:prSet/>
      <dgm:spPr/>
      <dgm:t>
        <a:bodyPr/>
        <a:lstStyle/>
        <a:p>
          <a:endParaRPr lang="en-US"/>
        </a:p>
      </dgm:t>
    </dgm:pt>
    <dgm:pt modelId="{1DC9421A-2ADC-4381-B7BE-E853E29ACD2B}" type="sibTrans" cxnId="{13712B67-FB68-4633-ABE8-7E8C5B84E855}">
      <dgm:prSet/>
      <dgm:spPr/>
      <dgm:t>
        <a:bodyPr/>
        <a:lstStyle/>
        <a:p>
          <a:endParaRPr lang="en-US"/>
        </a:p>
      </dgm:t>
    </dgm:pt>
    <dgm:pt modelId="{09827721-FE3E-432E-B117-EE1C9133A3CD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/>
            <a:t>Identification by U/S and histology of VP</a:t>
          </a:r>
        </a:p>
      </dgm:t>
    </dgm:pt>
    <dgm:pt modelId="{75D3E239-B0B0-42CF-A5C5-397478287CBB}" type="parTrans" cxnId="{DF82608A-3178-4CC6-83F4-66E47209E427}">
      <dgm:prSet/>
      <dgm:spPr/>
      <dgm:t>
        <a:bodyPr/>
        <a:lstStyle/>
        <a:p>
          <a:endParaRPr lang="en-US"/>
        </a:p>
      </dgm:t>
    </dgm:pt>
    <dgm:pt modelId="{F879D594-E2F1-499F-9F51-2313DF11C06C}" type="sibTrans" cxnId="{DF82608A-3178-4CC6-83F4-66E47209E427}">
      <dgm:prSet/>
      <dgm:spPr/>
      <dgm:t>
        <a:bodyPr/>
        <a:lstStyle/>
        <a:p>
          <a:endParaRPr lang="en-US"/>
        </a:p>
      </dgm:t>
    </dgm:pt>
    <dgm:pt modelId="{E55ABC2B-92E0-4504-BC7C-E1E8E1A53656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/>
            <a:t>Binding to VP</a:t>
          </a:r>
        </a:p>
      </dgm:t>
    </dgm:pt>
    <dgm:pt modelId="{3A02A89A-BBC5-4EEB-AF5F-FCB7F2CBBE18}" type="parTrans" cxnId="{A55D8D3D-4E54-4E0F-9ADE-D6F604B120C0}">
      <dgm:prSet/>
      <dgm:spPr/>
      <dgm:t>
        <a:bodyPr/>
        <a:lstStyle/>
        <a:p>
          <a:endParaRPr lang="en-US"/>
        </a:p>
      </dgm:t>
    </dgm:pt>
    <dgm:pt modelId="{44A966FE-21D3-42B7-925C-338C5454870A}" type="sibTrans" cxnId="{A55D8D3D-4E54-4E0F-9ADE-D6F604B120C0}">
      <dgm:prSet/>
      <dgm:spPr/>
      <dgm:t>
        <a:bodyPr/>
        <a:lstStyle/>
        <a:p>
          <a:endParaRPr lang="en-US"/>
        </a:p>
      </dgm:t>
    </dgm:pt>
    <dgm:pt modelId="{FEB30CDF-E4F7-4A5F-9868-1A32DC078AAD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/>
            <a:t>Binding and imaging of AAA</a:t>
          </a:r>
        </a:p>
      </dgm:t>
    </dgm:pt>
    <dgm:pt modelId="{3FC9B8F8-EC45-4DCC-A13F-1D6CE64B8E5A}" type="parTrans" cxnId="{6B5C16DC-0DD9-4B93-9379-66625FDA61D5}">
      <dgm:prSet/>
      <dgm:spPr/>
      <dgm:t>
        <a:bodyPr/>
        <a:lstStyle/>
        <a:p>
          <a:endParaRPr lang="en-US"/>
        </a:p>
      </dgm:t>
    </dgm:pt>
    <dgm:pt modelId="{CD4B5B21-26B0-4FB2-BAE4-82CF59B1D560}" type="sibTrans" cxnId="{6B5C16DC-0DD9-4B93-9379-66625FDA61D5}">
      <dgm:prSet/>
      <dgm:spPr/>
      <dgm:t>
        <a:bodyPr/>
        <a:lstStyle/>
        <a:p>
          <a:endParaRPr lang="en-US"/>
        </a:p>
      </dgm:t>
    </dgm:pt>
    <dgm:pt modelId="{1F3984BC-FA27-4D47-A1C5-FF2190963D7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/>
            <a:t>Resuming imaging studies with the addition of therapeutic markers on 5 CEA patients</a:t>
          </a:r>
        </a:p>
      </dgm:t>
    </dgm:pt>
    <dgm:pt modelId="{E34678A0-5D76-4E68-8FD8-819C47BC1275}" type="parTrans" cxnId="{67F4CCA8-BF0C-4CD6-A943-D79A2C2ADDCF}">
      <dgm:prSet/>
      <dgm:spPr/>
      <dgm:t>
        <a:bodyPr/>
        <a:lstStyle/>
        <a:p>
          <a:endParaRPr lang="en-US"/>
        </a:p>
      </dgm:t>
    </dgm:pt>
    <dgm:pt modelId="{EC32CDD9-23F6-4DE0-AA09-061865D4F08B}" type="sibTrans" cxnId="{67F4CCA8-BF0C-4CD6-A943-D79A2C2ADDCF}">
      <dgm:prSet/>
      <dgm:spPr/>
      <dgm:t>
        <a:bodyPr/>
        <a:lstStyle/>
        <a:p>
          <a:endParaRPr lang="en-US"/>
        </a:p>
      </dgm:t>
    </dgm:pt>
    <dgm:pt modelId="{6994D064-B33F-4043-9B2D-C3D5F4032A19}" type="pres">
      <dgm:prSet presAssocID="{008650E5-F132-4EAB-A58C-2404AE557A7F}" presName="Name0" presStyleCnt="0">
        <dgm:presLayoutVars>
          <dgm:dir/>
          <dgm:animLvl val="lvl"/>
          <dgm:resizeHandles val="exact"/>
        </dgm:presLayoutVars>
      </dgm:prSet>
      <dgm:spPr/>
    </dgm:pt>
    <dgm:pt modelId="{78E3B238-D25E-4DB0-A2F9-4DD67034216A}" type="pres">
      <dgm:prSet presAssocID="{008650E5-F132-4EAB-A58C-2404AE557A7F}" presName="tSp" presStyleCnt="0"/>
      <dgm:spPr/>
    </dgm:pt>
    <dgm:pt modelId="{3312316F-3A77-49D3-8E10-650733006D20}" type="pres">
      <dgm:prSet presAssocID="{008650E5-F132-4EAB-A58C-2404AE557A7F}" presName="bSp" presStyleCnt="0"/>
      <dgm:spPr/>
    </dgm:pt>
    <dgm:pt modelId="{8D27C433-CD73-4C1F-807C-32444C7D7C46}" type="pres">
      <dgm:prSet presAssocID="{008650E5-F132-4EAB-A58C-2404AE557A7F}" presName="process" presStyleCnt="0"/>
      <dgm:spPr/>
    </dgm:pt>
    <dgm:pt modelId="{B86080D6-54F7-464E-B176-3058F1A478AF}" type="pres">
      <dgm:prSet presAssocID="{DD9111A7-A07D-476B-9263-2E4D4BE9C77B}" presName="composite1" presStyleCnt="0"/>
      <dgm:spPr/>
    </dgm:pt>
    <dgm:pt modelId="{143FFFE4-F522-4869-88DC-C190D9AB2B6B}" type="pres">
      <dgm:prSet presAssocID="{DD9111A7-A07D-476B-9263-2E4D4BE9C77B}" presName="dummyNode1" presStyleLbl="node1" presStyleIdx="0" presStyleCnt="3"/>
      <dgm:spPr/>
    </dgm:pt>
    <dgm:pt modelId="{188C8FD9-28C1-484D-AB84-9ECEB5419912}" type="pres">
      <dgm:prSet presAssocID="{DD9111A7-A07D-476B-9263-2E4D4BE9C77B}" presName="childNode1" presStyleLbl="bgAcc1" presStyleIdx="0" presStyleCnt="3" custScaleX="148905" custScaleY="265065" custLinFactNeighborX="-88" custLinFactNeighborY="-16977">
        <dgm:presLayoutVars>
          <dgm:bulletEnabled val="1"/>
        </dgm:presLayoutVars>
      </dgm:prSet>
      <dgm:spPr/>
    </dgm:pt>
    <dgm:pt modelId="{682F0E81-4B78-4CE8-8CAA-C820F3886A1A}" type="pres">
      <dgm:prSet presAssocID="{DD9111A7-A07D-476B-9263-2E4D4BE9C77B}" presName="childNode1tx" presStyleLbl="bgAcc1" presStyleIdx="0" presStyleCnt="3">
        <dgm:presLayoutVars>
          <dgm:bulletEnabled val="1"/>
        </dgm:presLayoutVars>
      </dgm:prSet>
      <dgm:spPr/>
    </dgm:pt>
    <dgm:pt modelId="{C234DA38-14A5-48C6-A716-30ED6E940CE3}" type="pres">
      <dgm:prSet presAssocID="{DD9111A7-A07D-476B-9263-2E4D4BE9C77B}" presName="parentNode1" presStyleLbl="node1" presStyleIdx="0" presStyleCnt="3" custLinFactY="53279" custLinFactNeighborX="-23970" custLinFactNeighborY="100000">
        <dgm:presLayoutVars>
          <dgm:chMax val="1"/>
          <dgm:bulletEnabled val="1"/>
        </dgm:presLayoutVars>
      </dgm:prSet>
      <dgm:spPr/>
    </dgm:pt>
    <dgm:pt modelId="{3CB7B57E-F7BF-4C12-A471-C6B8BF12EEFF}" type="pres">
      <dgm:prSet presAssocID="{DD9111A7-A07D-476B-9263-2E4D4BE9C77B}" presName="connSite1" presStyleCnt="0"/>
      <dgm:spPr/>
    </dgm:pt>
    <dgm:pt modelId="{22A353FC-36A0-4F8B-8A49-447AB85D2C57}" type="pres">
      <dgm:prSet presAssocID="{99620B89-2EAB-4525-8C2F-45FA11853C8B}" presName="Name9" presStyleLbl="sibTrans2D1" presStyleIdx="0" presStyleCnt="2"/>
      <dgm:spPr/>
    </dgm:pt>
    <dgm:pt modelId="{8E8FE8DB-9E6D-4509-835A-B47D04F5B5E0}" type="pres">
      <dgm:prSet presAssocID="{AA3B3630-CD5A-4062-8BBF-3579051DA309}" presName="composite2" presStyleCnt="0"/>
      <dgm:spPr/>
    </dgm:pt>
    <dgm:pt modelId="{BBAAD30F-6551-41DE-834E-C3D05C8B700B}" type="pres">
      <dgm:prSet presAssocID="{AA3B3630-CD5A-4062-8BBF-3579051DA309}" presName="dummyNode2" presStyleLbl="node1" presStyleIdx="0" presStyleCnt="3"/>
      <dgm:spPr/>
    </dgm:pt>
    <dgm:pt modelId="{F1D30721-BB33-406A-BD54-1465EF19E6F4}" type="pres">
      <dgm:prSet presAssocID="{AA3B3630-CD5A-4062-8BBF-3579051DA309}" presName="childNode2" presStyleLbl="bgAcc1" presStyleIdx="1" presStyleCnt="3" custScaleX="147349" custScaleY="256079" custLinFactNeighborX="-2192" custLinFactNeighborY="17245">
        <dgm:presLayoutVars>
          <dgm:bulletEnabled val="1"/>
        </dgm:presLayoutVars>
      </dgm:prSet>
      <dgm:spPr/>
    </dgm:pt>
    <dgm:pt modelId="{170D7137-16AC-4E4C-8465-DB89C484C613}" type="pres">
      <dgm:prSet presAssocID="{AA3B3630-CD5A-4062-8BBF-3579051DA309}" presName="childNode2tx" presStyleLbl="bgAcc1" presStyleIdx="1" presStyleCnt="3">
        <dgm:presLayoutVars>
          <dgm:bulletEnabled val="1"/>
        </dgm:presLayoutVars>
      </dgm:prSet>
      <dgm:spPr/>
    </dgm:pt>
    <dgm:pt modelId="{1CDD7283-A64F-40E1-B485-3B96E7958BD3}" type="pres">
      <dgm:prSet presAssocID="{AA3B3630-CD5A-4062-8BBF-3579051DA309}" presName="parentNode2" presStyleLbl="node1" presStyleIdx="1" presStyleCnt="3" custScaleX="117113" custLinFactY="-39865" custLinFactNeighborX="-21550" custLinFactNeighborY="-100000">
        <dgm:presLayoutVars>
          <dgm:chMax val="0"/>
          <dgm:bulletEnabled val="1"/>
        </dgm:presLayoutVars>
      </dgm:prSet>
      <dgm:spPr/>
    </dgm:pt>
    <dgm:pt modelId="{79D10DB5-34FC-47CB-8B7F-94DA8B059501}" type="pres">
      <dgm:prSet presAssocID="{AA3B3630-CD5A-4062-8BBF-3579051DA309}" presName="connSite2" presStyleCnt="0"/>
      <dgm:spPr/>
    </dgm:pt>
    <dgm:pt modelId="{DDF11FC0-4138-4899-BA36-91320DACF5F7}" type="pres">
      <dgm:prSet presAssocID="{486EEF3F-0301-486F-8782-9D380646F059}" presName="Name18" presStyleLbl="sibTrans2D1" presStyleIdx="1" presStyleCnt="2"/>
      <dgm:spPr/>
    </dgm:pt>
    <dgm:pt modelId="{9D5EC649-F4E8-4DB4-8159-613D6521E42A}" type="pres">
      <dgm:prSet presAssocID="{712AA9F0-147F-4223-89F4-29BBBA2BFA86}" presName="composite1" presStyleCnt="0"/>
      <dgm:spPr/>
    </dgm:pt>
    <dgm:pt modelId="{F78E4907-CAD1-44E4-9631-FC77F2F9ED8D}" type="pres">
      <dgm:prSet presAssocID="{712AA9F0-147F-4223-89F4-29BBBA2BFA86}" presName="dummyNode1" presStyleLbl="node1" presStyleIdx="1" presStyleCnt="3"/>
      <dgm:spPr/>
    </dgm:pt>
    <dgm:pt modelId="{A56FE19C-06F1-410B-AD2D-323BE90B74B4}" type="pres">
      <dgm:prSet presAssocID="{712AA9F0-147F-4223-89F4-29BBBA2BFA86}" presName="childNode1" presStyleLbl="bgAcc1" presStyleIdx="2" presStyleCnt="3" custScaleX="154421" custScaleY="259172" custLinFactNeighborX="-4352" custLinFactNeighborY="-17089">
        <dgm:presLayoutVars>
          <dgm:bulletEnabled val="1"/>
        </dgm:presLayoutVars>
      </dgm:prSet>
      <dgm:spPr/>
    </dgm:pt>
    <dgm:pt modelId="{8798D2C8-052B-4DA4-B87A-C09759C8F4D9}" type="pres">
      <dgm:prSet presAssocID="{712AA9F0-147F-4223-89F4-29BBBA2BFA86}" presName="childNode1tx" presStyleLbl="bgAcc1" presStyleIdx="2" presStyleCnt="3">
        <dgm:presLayoutVars>
          <dgm:bulletEnabled val="1"/>
        </dgm:presLayoutVars>
      </dgm:prSet>
      <dgm:spPr/>
    </dgm:pt>
    <dgm:pt modelId="{00EFE3D7-0293-4E37-8DF5-728C9E65D515}" type="pres">
      <dgm:prSet presAssocID="{712AA9F0-147F-4223-89F4-29BBBA2BFA86}" presName="parentNode1" presStyleLbl="node1" presStyleIdx="2" presStyleCnt="3" custLinFactY="40051" custLinFactNeighborX="-25133" custLinFactNeighborY="100000">
        <dgm:presLayoutVars>
          <dgm:chMax val="1"/>
          <dgm:bulletEnabled val="1"/>
        </dgm:presLayoutVars>
      </dgm:prSet>
      <dgm:spPr/>
    </dgm:pt>
    <dgm:pt modelId="{0A544741-9A85-48C5-AE6C-6BBB1C2D0C3A}" type="pres">
      <dgm:prSet presAssocID="{712AA9F0-147F-4223-89F4-29BBBA2BFA86}" presName="connSite1" presStyleCnt="0"/>
      <dgm:spPr/>
    </dgm:pt>
  </dgm:ptLst>
  <dgm:cxnLst>
    <dgm:cxn modelId="{88A20702-EB7D-4A8D-8B8F-E460B98A4053}" type="presOf" srcId="{1F3984BC-FA27-4D47-A1C5-FF2190963D7B}" destId="{A56FE19C-06F1-410B-AD2D-323BE90B74B4}" srcOrd="0" destOrd="5" presId="urn:microsoft.com/office/officeart/2005/8/layout/hProcess4"/>
    <dgm:cxn modelId="{09CD0709-02CC-4255-9F95-69F4A5E14AE1}" srcId="{DD9111A7-A07D-476B-9263-2E4D4BE9C77B}" destId="{84CF354A-4A63-45F0-A400-3C6D49227DC0}" srcOrd="4" destOrd="0" parTransId="{12CD4644-B77E-458D-BE9C-156F1ACFA55B}" sibTransId="{A053B43B-9ECC-4F07-BB51-D52170F21A01}"/>
    <dgm:cxn modelId="{C608360A-66BB-4972-A4D2-850F2BD0BC02}" type="presOf" srcId="{0C3AE76E-A737-42D2-BF97-43BE4915EEC1}" destId="{682F0E81-4B78-4CE8-8CAA-C820F3886A1A}" srcOrd="1" destOrd="3" presId="urn:microsoft.com/office/officeart/2005/8/layout/hProcess4"/>
    <dgm:cxn modelId="{ECB0BF0F-292E-49BF-AAF4-E2F3E7E16D42}" type="presOf" srcId="{CA6A1368-F188-477F-898C-1AAE5173F212}" destId="{8798D2C8-052B-4DA4-B87A-C09759C8F4D9}" srcOrd="1" destOrd="1" presId="urn:microsoft.com/office/officeart/2005/8/layout/hProcess4"/>
    <dgm:cxn modelId="{3CF1B110-DF05-4D2F-98D7-9737CD09CCCE}" type="presOf" srcId="{FEB30CDF-E4F7-4A5F-9868-1A32DC078AAD}" destId="{8798D2C8-052B-4DA4-B87A-C09759C8F4D9}" srcOrd="1" destOrd="4" presId="urn:microsoft.com/office/officeart/2005/8/layout/hProcess4"/>
    <dgm:cxn modelId="{ADF7A513-63C0-4D68-89E7-C224831B54CD}" type="presOf" srcId="{6B1BD466-5B50-4826-BCB9-7B9A139E832A}" destId="{F1D30721-BB33-406A-BD54-1465EF19E6F4}" srcOrd="0" destOrd="1" presId="urn:microsoft.com/office/officeart/2005/8/layout/hProcess4"/>
    <dgm:cxn modelId="{83627715-0D13-4EA6-960B-A49E1C5CD8BF}" srcId="{AA3B3630-CD5A-4062-8BBF-3579051DA309}" destId="{6B1BD466-5B50-4826-BCB9-7B9A139E832A}" srcOrd="1" destOrd="0" parTransId="{1302E64B-0AE6-49E7-AB3B-48F3B13E6D7C}" sibTransId="{55B400BB-A967-4082-9219-79B5FD2989BC}"/>
    <dgm:cxn modelId="{97A59615-B52D-4145-983B-5DB4462EA172}" type="presOf" srcId="{E55ABC2B-92E0-4504-BC7C-E1E8E1A53656}" destId="{8798D2C8-052B-4DA4-B87A-C09759C8F4D9}" srcOrd="1" destOrd="3" presId="urn:microsoft.com/office/officeart/2005/8/layout/hProcess4"/>
    <dgm:cxn modelId="{87704918-D8C0-4EE4-AC3E-151CD570914C}" type="presOf" srcId="{99620B89-2EAB-4525-8C2F-45FA11853C8B}" destId="{22A353FC-36A0-4F8B-8A49-447AB85D2C57}" srcOrd="0" destOrd="0" presId="urn:microsoft.com/office/officeart/2005/8/layout/hProcess4"/>
    <dgm:cxn modelId="{0F013620-D248-4D93-BC8C-5733F4FE2AC0}" srcId="{008650E5-F132-4EAB-A58C-2404AE557A7F}" destId="{DD9111A7-A07D-476B-9263-2E4D4BE9C77B}" srcOrd="0" destOrd="0" parTransId="{8282BFEB-016F-4579-8A18-6E7EBEB58711}" sibTransId="{99620B89-2EAB-4525-8C2F-45FA11853C8B}"/>
    <dgm:cxn modelId="{93070027-D590-431F-9613-1E73AC860C0D}" type="presOf" srcId="{024FC4E2-C41B-4F8B-BCAB-C34177DA0326}" destId="{188C8FD9-28C1-484D-AB84-9ECEB5419912}" srcOrd="0" destOrd="0" presId="urn:microsoft.com/office/officeart/2005/8/layout/hProcess4"/>
    <dgm:cxn modelId="{E11D3327-3300-4E8E-8F44-ABE2A852374A}" type="presOf" srcId="{73FBF40E-D43E-4271-9CB3-7B7C38C11EA2}" destId="{8798D2C8-052B-4DA4-B87A-C09759C8F4D9}" srcOrd="1" destOrd="6" presId="urn:microsoft.com/office/officeart/2005/8/layout/hProcess4"/>
    <dgm:cxn modelId="{3ED01629-8860-49F1-8247-BDA8BBB384CF}" type="presOf" srcId="{B69B21A4-EFF8-4B43-824D-8A53B103C29B}" destId="{682F0E81-4B78-4CE8-8CAA-C820F3886A1A}" srcOrd="1" destOrd="2" presId="urn:microsoft.com/office/officeart/2005/8/layout/hProcess4"/>
    <dgm:cxn modelId="{C726342A-935A-4568-A9AD-F2A1A5F15415}" srcId="{DD9111A7-A07D-476B-9263-2E4D4BE9C77B}" destId="{024FC4E2-C41B-4F8B-BCAB-C34177DA0326}" srcOrd="0" destOrd="0" parTransId="{88EA51B0-AA71-422E-9F85-05D8131E61B1}" sibTransId="{4D014D12-780C-4257-A572-E814DEA596BB}"/>
    <dgm:cxn modelId="{0FEA6731-509A-4177-A7FC-91EBF58DDDF3}" type="presOf" srcId="{6620765D-1DF4-4DAE-9528-6BD1E734B4A2}" destId="{188C8FD9-28C1-484D-AB84-9ECEB5419912}" srcOrd="0" destOrd="1" presId="urn:microsoft.com/office/officeart/2005/8/layout/hProcess4"/>
    <dgm:cxn modelId="{B761FC34-5F98-46B6-BE0F-E6FEB96CA6BA}" type="presOf" srcId="{09827721-FE3E-432E-B117-EE1C9133A3CD}" destId="{8798D2C8-052B-4DA4-B87A-C09759C8F4D9}" srcOrd="1" destOrd="2" presId="urn:microsoft.com/office/officeart/2005/8/layout/hProcess4"/>
    <dgm:cxn modelId="{258B5D39-37A7-4374-AC38-A8AEA2287E72}" srcId="{AA3B3630-CD5A-4062-8BBF-3579051DA309}" destId="{C6CDDF8D-3820-459F-9D03-258D65D17769}" srcOrd="2" destOrd="0" parTransId="{0B5D3579-CCC8-4784-82EA-2FBE11FEB93C}" sibTransId="{34AD6702-C4DA-4C9E-8607-AE8DB4643E8C}"/>
    <dgm:cxn modelId="{0D286E39-91C2-4AB8-8AE6-03ACAD36C923}" type="presOf" srcId="{5991FDB4-E27F-4669-93FE-765150F80E4C}" destId="{170D7137-16AC-4E4C-8465-DB89C484C613}" srcOrd="1" destOrd="3" presId="urn:microsoft.com/office/officeart/2005/8/layout/hProcess4"/>
    <dgm:cxn modelId="{AF40973C-7819-407D-B2FF-4245FC35E0BA}" type="presOf" srcId="{ACCEEB6E-1201-4FED-8000-E82785794929}" destId="{A56FE19C-06F1-410B-AD2D-323BE90B74B4}" srcOrd="0" destOrd="0" presId="urn:microsoft.com/office/officeart/2005/8/layout/hProcess4"/>
    <dgm:cxn modelId="{A55D8D3D-4E54-4E0F-9ADE-D6F604B120C0}" srcId="{712AA9F0-147F-4223-89F4-29BBBA2BFA86}" destId="{E55ABC2B-92E0-4504-BC7C-E1E8E1A53656}" srcOrd="3" destOrd="0" parTransId="{3A02A89A-BBC5-4EEB-AF5F-FCB7F2CBBE18}" sibTransId="{44A966FE-21D3-42B7-925C-338C5454870A}"/>
    <dgm:cxn modelId="{13712B67-FB68-4633-ABE8-7E8C5B84E855}" srcId="{712AA9F0-147F-4223-89F4-29BBBA2BFA86}" destId="{CA6A1368-F188-477F-898C-1AAE5173F212}" srcOrd="1" destOrd="0" parTransId="{1454B928-9A9C-400C-83E8-7EEADD100129}" sibTransId="{1DC9421A-2ADC-4381-B7BE-E853E29ACD2B}"/>
    <dgm:cxn modelId="{0CEA284D-D863-41A4-B60D-1D359729967E}" type="presOf" srcId="{FEB30CDF-E4F7-4A5F-9868-1A32DC078AAD}" destId="{A56FE19C-06F1-410B-AD2D-323BE90B74B4}" srcOrd="0" destOrd="4" presId="urn:microsoft.com/office/officeart/2005/8/layout/hProcess4"/>
    <dgm:cxn modelId="{B9FB504E-33C7-42FB-923B-EAA313E44624}" type="presOf" srcId="{CA6A1368-F188-477F-898C-1AAE5173F212}" destId="{A56FE19C-06F1-410B-AD2D-323BE90B74B4}" srcOrd="0" destOrd="1" presId="urn:microsoft.com/office/officeart/2005/8/layout/hProcess4"/>
    <dgm:cxn modelId="{7B261955-A843-482E-A3AF-C2B2831839A9}" type="presOf" srcId="{024FC4E2-C41B-4F8B-BCAB-C34177DA0326}" destId="{682F0E81-4B78-4CE8-8CAA-C820F3886A1A}" srcOrd="1" destOrd="0" presId="urn:microsoft.com/office/officeart/2005/8/layout/hProcess4"/>
    <dgm:cxn modelId="{A4DF0156-64A3-4F6A-BD4B-95EFA5F0C15E}" type="presOf" srcId="{C6CDDF8D-3820-459F-9D03-258D65D17769}" destId="{F1D30721-BB33-406A-BD54-1465EF19E6F4}" srcOrd="0" destOrd="2" presId="urn:microsoft.com/office/officeart/2005/8/layout/hProcess4"/>
    <dgm:cxn modelId="{0DF88176-775F-4FD3-AC92-C0D873F5C57D}" srcId="{AA3B3630-CD5A-4062-8BBF-3579051DA309}" destId="{5991FDB4-E27F-4669-93FE-765150F80E4C}" srcOrd="3" destOrd="0" parTransId="{7A50B7A1-FCA1-462D-91F8-16148216AC99}" sibTransId="{869AA436-B22C-4F85-873E-C8A3B1200E6A}"/>
    <dgm:cxn modelId="{18C6317C-C5EE-408C-986A-90873452F338}" type="presOf" srcId="{4CFC190A-022B-49CE-9B60-382E66FD7BE8}" destId="{170D7137-16AC-4E4C-8465-DB89C484C613}" srcOrd="1" destOrd="0" presId="urn:microsoft.com/office/officeart/2005/8/layout/hProcess4"/>
    <dgm:cxn modelId="{D1F0C17E-BA0D-444F-A333-D6FBE2713215}" type="presOf" srcId="{AA3B3630-CD5A-4062-8BBF-3579051DA309}" destId="{1CDD7283-A64F-40E1-B485-3B96E7958BD3}" srcOrd="0" destOrd="0" presId="urn:microsoft.com/office/officeart/2005/8/layout/hProcess4"/>
    <dgm:cxn modelId="{7A3FC181-01CD-4F55-9811-7B234B65AF7B}" type="presOf" srcId="{6B1BD466-5B50-4826-BCB9-7B9A139E832A}" destId="{170D7137-16AC-4E4C-8465-DB89C484C613}" srcOrd="1" destOrd="1" presId="urn:microsoft.com/office/officeart/2005/8/layout/hProcess4"/>
    <dgm:cxn modelId="{78EA8282-8ACB-4D8D-8415-A22A03E5E3A2}" type="presOf" srcId="{712AA9F0-147F-4223-89F4-29BBBA2BFA86}" destId="{00EFE3D7-0293-4E37-8DF5-728C9E65D515}" srcOrd="0" destOrd="0" presId="urn:microsoft.com/office/officeart/2005/8/layout/hProcess4"/>
    <dgm:cxn modelId="{EA2EB487-7DCE-4A16-8FE3-089478F4F76E}" type="presOf" srcId="{0C3AE76E-A737-42D2-BF97-43BE4915EEC1}" destId="{188C8FD9-28C1-484D-AB84-9ECEB5419912}" srcOrd="0" destOrd="3" presId="urn:microsoft.com/office/officeart/2005/8/layout/hProcess4"/>
    <dgm:cxn modelId="{DF82608A-3178-4CC6-83F4-66E47209E427}" srcId="{712AA9F0-147F-4223-89F4-29BBBA2BFA86}" destId="{09827721-FE3E-432E-B117-EE1C9133A3CD}" srcOrd="2" destOrd="0" parTransId="{75D3E239-B0B0-42CF-A5C5-397478287CBB}" sibTransId="{F879D594-E2F1-499F-9F51-2313DF11C06C}"/>
    <dgm:cxn modelId="{7EB5848A-BEBC-406A-A9E4-3A2F3C125684}" type="presOf" srcId="{B69B21A4-EFF8-4B43-824D-8A53B103C29B}" destId="{188C8FD9-28C1-484D-AB84-9ECEB5419912}" srcOrd="0" destOrd="2" presId="urn:microsoft.com/office/officeart/2005/8/layout/hProcess4"/>
    <dgm:cxn modelId="{F6A5C08D-E899-4A4D-B493-2E59769DDFBA}" srcId="{008650E5-F132-4EAB-A58C-2404AE557A7F}" destId="{AA3B3630-CD5A-4062-8BBF-3579051DA309}" srcOrd="1" destOrd="0" parTransId="{F096A834-87BD-4473-8EFC-C98937CFACD0}" sibTransId="{486EEF3F-0301-486F-8782-9D380646F059}"/>
    <dgm:cxn modelId="{0244C091-A2F7-4CCE-A1A2-1EC13833C20C}" type="presOf" srcId="{4CFC190A-022B-49CE-9B60-382E66FD7BE8}" destId="{F1D30721-BB33-406A-BD54-1465EF19E6F4}" srcOrd="0" destOrd="0" presId="urn:microsoft.com/office/officeart/2005/8/layout/hProcess4"/>
    <dgm:cxn modelId="{68A1189A-7D02-4A43-816C-13C50845DAEB}" type="presOf" srcId="{09827721-FE3E-432E-B117-EE1C9133A3CD}" destId="{A56FE19C-06F1-410B-AD2D-323BE90B74B4}" srcOrd="0" destOrd="2" presId="urn:microsoft.com/office/officeart/2005/8/layout/hProcess4"/>
    <dgm:cxn modelId="{75829DA0-24A8-42FC-84CC-94A3A37CD376}" type="presOf" srcId="{ACCEEB6E-1201-4FED-8000-E82785794929}" destId="{8798D2C8-052B-4DA4-B87A-C09759C8F4D9}" srcOrd="1" destOrd="0" presId="urn:microsoft.com/office/officeart/2005/8/layout/hProcess4"/>
    <dgm:cxn modelId="{B13006A7-807F-4E1E-B37F-BAABB185BB77}" srcId="{712AA9F0-147F-4223-89F4-29BBBA2BFA86}" destId="{73FBF40E-D43E-4271-9CB3-7B7C38C11EA2}" srcOrd="6" destOrd="0" parTransId="{70F91EC4-12A7-4AC4-B6B7-35ECC85108C0}" sibTransId="{F2A82483-6143-476C-A96D-F2ACDBE23B50}"/>
    <dgm:cxn modelId="{67F4CCA8-BF0C-4CD6-A943-D79A2C2ADDCF}" srcId="{712AA9F0-147F-4223-89F4-29BBBA2BFA86}" destId="{1F3984BC-FA27-4D47-A1C5-FF2190963D7B}" srcOrd="5" destOrd="0" parTransId="{E34678A0-5D76-4E68-8FD8-819C47BC1275}" sibTransId="{EC32CDD9-23F6-4DE0-AA09-061865D4F08B}"/>
    <dgm:cxn modelId="{EBDE30B0-1080-49E9-8037-2E901EA66FC2}" type="presOf" srcId="{E55ABC2B-92E0-4504-BC7C-E1E8E1A53656}" destId="{A56FE19C-06F1-410B-AD2D-323BE90B74B4}" srcOrd="0" destOrd="3" presId="urn:microsoft.com/office/officeart/2005/8/layout/hProcess4"/>
    <dgm:cxn modelId="{76389CC3-C73A-4F69-9CB4-DE15281B7C27}" type="presOf" srcId="{84CF354A-4A63-45F0-A400-3C6D49227DC0}" destId="{682F0E81-4B78-4CE8-8CAA-C820F3886A1A}" srcOrd="1" destOrd="4" presId="urn:microsoft.com/office/officeart/2005/8/layout/hProcess4"/>
    <dgm:cxn modelId="{26B402C8-EB71-423F-B229-C99A8EC0DF8D}" type="presOf" srcId="{486EEF3F-0301-486F-8782-9D380646F059}" destId="{DDF11FC0-4138-4899-BA36-91320DACF5F7}" srcOrd="0" destOrd="0" presId="urn:microsoft.com/office/officeart/2005/8/layout/hProcess4"/>
    <dgm:cxn modelId="{D15142C8-D264-4EF3-94CF-6F5C682BB1E7}" srcId="{008650E5-F132-4EAB-A58C-2404AE557A7F}" destId="{712AA9F0-147F-4223-89F4-29BBBA2BFA86}" srcOrd="2" destOrd="0" parTransId="{164B1293-D8FC-4FF1-AAA2-C6A293F8ADF5}" sibTransId="{7A807B88-3410-41EE-8AA7-ADD64F1C7B41}"/>
    <dgm:cxn modelId="{0EB086CD-C923-482C-A859-A199C77B9135}" type="presOf" srcId="{73FBF40E-D43E-4271-9CB3-7B7C38C11EA2}" destId="{A56FE19C-06F1-410B-AD2D-323BE90B74B4}" srcOrd="0" destOrd="6" presId="urn:microsoft.com/office/officeart/2005/8/layout/hProcess4"/>
    <dgm:cxn modelId="{722DCCD6-34C6-4A48-A5B7-E73CAAE96D50}" type="presOf" srcId="{6620765D-1DF4-4DAE-9528-6BD1E734B4A2}" destId="{682F0E81-4B78-4CE8-8CAA-C820F3886A1A}" srcOrd="1" destOrd="1" presId="urn:microsoft.com/office/officeart/2005/8/layout/hProcess4"/>
    <dgm:cxn modelId="{0AD3C7D7-2B52-4177-834C-21B466FF5A8D}" srcId="{DD9111A7-A07D-476B-9263-2E4D4BE9C77B}" destId="{B69B21A4-EFF8-4B43-824D-8A53B103C29B}" srcOrd="2" destOrd="0" parTransId="{05045672-68FE-435F-B522-57C743ADF06F}" sibTransId="{7C36A050-FC7B-4630-9853-B43AC9489CA5}"/>
    <dgm:cxn modelId="{6B5C16DC-0DD9-4B93-9379-66625FDA61D5}" srcId="{712AA9F0-147F-4223-89F4-29BBBA2BFA86}" destId="{FEB30CDF-E4F7-4A5F-9868-1A32DC078AAD}" srcOrd="4" destOrd="0" parTransId="{3FC9B8F8-EC45-4DCC-A13F-1D6CE64B8E5A}" sibTransId="{CD4B5B21-26B0-4FB2-BAE4-82CF59B1D560}"/>
    <dgm:cxn modelId="{109E8FDD-2B11-4641-A397-FAFECC51B36E}" srcId="{712AA9F0-147F-4223-89F4-29BBBA2BFA86}" destId="{ACCEEB6E-1201-4FED-8000-E82785794929}" srcOrd="0" destOrd="0" parTransId="{D1DC65D2-80A1-4562-BAA2-6A65E97F2EFD}" sibTransId="{A958FD49-A267-45C4-B2F5-610B95820095}"/>
    <dgm:cxn modelId="{037B09E2-E5D9-451A-B979-FEFA0BCD3010}" type="presOf" srcId="{DD9111A7-A07D-476B-9263-2E4D4BE9C77B}" destId="{C234DA38-14A5-48C6-A716-30ED6E940CE3}" srcOrd="0" destOrd="0" presId="urn:microsoft.com/office/officeart/2005/8/layout/hProcess4"/>
    <dgm:cxn modelId="{A8EE15E3-45D2-420C-9675-4843C3546BBE}" srcId="{DD9111A7-A07D-476B-9263-2E4D4BE9C77B}" destId="{6620765D-1DF4-4DAE-9528-6BD1E734B4A2}" srcOrd="1" destOrd="0" parTransId="{2D06903E-AEE6-42DF-9EC9-83B323FAB669}" sibTransId="{9561BD73-838A-49B3-8CBB-532E9D10E0E3}"/>
    <dgm:cxn modelId="{64DF2EE4-E191-4BF7-9D99-6633E1BEEFA1}" srcId="{AA3B3630-CD5A-4062-8BBF-3579051DA309}" destId="{4CFC190A-022B-49CE-9B60-382E66FD7BE8}" srcOrd="0" destOrd="0" parTransId="{CA1F9A58-8E59-4C04-9ACC-238807C9DBA8}" sibTransId="{A5BBB811-95D3-4CE7-88E0-85A61B70307D}"/>
    <dgm:cxn modelId="{5D00C3E5-EAD9-46D8-9F82-BA3B446F3CD8}" srcId="{DD9111A7-A07D-476B-9263-2E4D4BE9C77B}" destId="{0C3AE76E-A737-42D2-BF97-43BE4915EEC1}" srcOrd="3" destOrd="0" parTransId="{AFF317A4-BA1D-4636-8FA8-F28A6697CD0A}" sibTransId="{971C4FC2-1D7C-4E81-8126-9BD449823A91}"/>
    <dgm:cxn modelId="{BA2546EE-CF15-43B7-9FC1-8F526DD4F4DA}" type="presOf" srcId="{C6CDDF8D-3820-459F-9D03-258D65D17769}" destId="{170D7137-16AC-4E4C-8465-DB89C484C613}" srcOrd="1" destOrd="2" presId="urn:microsoft.com/office/officeart/2005/8/layout/hProcess4"/>
    <dgm:cxn modelId="{D1F391F8-9A02-41E1-B320-7C36E2E02BF0}" type="presOf" srcId="{008650E5-F132-4EAB-A58C-2404AE557A7F}" destId="{6994D064-B33F-4043-9B2D-C3D5F4032A19}" srcOrd="0" destOrd="0" presId="urn:microsoft.com/office/officeart/2005/8/layout/hProcess4"/>
    <dgm:cxn modelId="{F99AA5F8-247D-4137-A496-0E8612DF821A}" type="presOf" srcId="{84CF354A-4A63-45F0-A400-3C6D49227DC0}" destId="{188C8FD9-28C1-484D-AB84-9ECEB5419912}" srcOrd="0" destOrd="4" presId="urn:microsoft.com/office/officeart/2005/8/layout/hProcess4"/>
    <dgm:cxn modelId="{F98855FA-EE15-4802-89D5-1F9F2E61B0A0}" type="presOf" srcId="{1F3984BC-FA27-4D47-A1C5-FF2190963D7B}" destId="{8798D2C8-052B-4DA4-B87A-C09759C8F4D9}" srcOrd="1" destOrd="5" presId="urn:microsoft.com/office/officeart/2005/8/layout/hProcess4"/>
    <dgm:cxn modelId="{65F0CCFA-A48D-4278-B9B4-0F8F7C18BA34}" type="presOf" srcId="{5991FDB4-E27F-4669-93FE-765150F80E4C}" destId="{F1D30721-BB33-406A-BD54-1465EF19E6F4}" srcOrd="0" destOrd="3" presId="urn:microsoft.com/office/officeart/2005/8/layout/hProcess4"/>
    <dgm:cxn modelId="{E8547603-4F65-4498-AFF1-68F0C621C6A0}" type="presParOf" srcId="{6994D064-B33F-4043-9B2D-C3D5F4032A19}" destId="{78E3B238-D25E-4DB0-A2F9-4DD67034216A}" srcOrd="0" destOrd="0" presId="urn:microsoft.com/office/officeart/2005/8/layout/hProcess4"/>
    <dgm:cxn modelId="{8F8FAC1B-14A2-4B4B-83C6-E49460FD4AD1}" type="presParOf" srcId="{6994D064-B33F-4043-9B2D-C3D5F4032A19}" destId="{3312316F-3A77-49D3-8E10-650733006D20}" srcOrd="1" destOrd="0" presId="urn:microsoft.com/office/officeart/2005/8/layout/hProcess4"/>
    <dgm:cxn modelId="{C45CF6E9-9A68-4A4D-AFBD-AE145006D530}" type="presParOf" srcId="{6994D064-B33F-4043-9B2D-C3D5F4032A19}" destId="{8D27C433-CD73-4C1F-807C-32444C7D7C46}" srcOrd="2" destOrd="0" presId="urn:microsoft.com/office/officeart/2005/8/layout/hProcess4"/>
    <dgm:cxn modelId="{3C2875AF-16AA-4A19-BDC7-DDB8C1D63CE2}" type="presParOf" srcId="{8D27C433-CD73-4C1F-807C-32444C7D7C46}" destId="{B86080D6-54F7-464E-B176-3058F1A478AF}" srcOrd="0" destOrd="0" presId="urn:microsoft.com/office/officeart/2005/8/layout/hProcess4"/>
    <dgm:cxn modelId="{F5CFF8DB-41E9-48AD-B00B-0E2AFAC21C61}" type="presParOf" srcId="{B86080D6-54F7-464E-B176-3058F1A478AF}" destId="{143FFFE4-F522-4869-88DC-C190D9AB2B6B}" srcOrd="0" destOrd="0" presId="urn:microsoft.com/office/officeart/2005/8/layout/hProcess4"/>
    <dgm:cxn modelId="{CA81F948-2C0A-4910-8F5A-AB9314D37049}" type="presParOf" srcId="{B86080D6-54F7-464E-B176-3058F1A478AF}" destId="{188C8FD9-28C1-484D-AB84-9ECEB5419912}" srcOrd="1" destOrd="0" presId="urn:microsoft.com/office/officeart/2005/8/layout/hProcess4"/>
    <dgm:cxn modelId="{602E393C-B8FC-4595-9B25-F8FB5883CC29}" type="presParOf" srcId="{B86080D6-54F7-464E-B176-3058F1A478AF}" destId="{682F0E81-4B78-4CE8-8CAA-C820F3886A1A}" srcOrd="2" destOrd="0" presId="urn:microsoft.com/office/officeart/2005/8/layout/hProcess4"/>
    <dgm:cxn modelId="{44175B3C-D78F-40A2-B938-9143CEE75BCE}" type="presParOf" srcId="{B86080D6-54F7-464E-B176-3058F1A478AF}" destId="{C234DA38-14A5-48C6-A716-30ED6E940CE3}" srcOrd="3" destOrd="0" presId="urn:microsoft.com/office/officeart/2005/8/layout/hProcess4"/>
    <dgm:cxn modelId="{711E408A-9E16-4821-BC80-4D30ABD9CA6F}" type="presParOf" srcId="{B86080D6-54F7-464E-B176-3058F1A478AF}" destId="{3CB7B57E-F7BF-4C12-A471-C6B8BF12EEFF}" srcOrd="4" destOrd="0" presId="urn:microsoft.com/office/officeart/2005/8/layout/hProcess4"/>
    <dgm:cxn modelId="{CE4049AB-2F1B-4EB7-B15C-338E0F93139D}" type="presParOf" srcId="{8D27C433-CD73-4C1F-807C-32444C7D7C46}" destId="{22A353FC-36A0-4F8B-8A49-447AB85D2C57}" srcOrd="1" destOrd="0" presId="urn:microsoft.com/office/officeart/2005/8/layout/hProcess4"/>
    <dgm:cxn modelId="{3EB4F4AF-80C7-404B-8AE3-E34D71AD0FD7}" type="presParOf" srcId="{8D27C433-CD73-4C1F-807C-32444C7D7C46}" destId="{8E8FE8DB-9E6D-4509-835A-B47D04F5B5E0}" srcOrd="2" destOrd="0" presId="urn:microsoft.com/office/officeart/2005/8/layout/hProcess4"/>
    <dgm:cxn modelId="{42990CB9-268A-47F5-90E0-74FC1E4A804E}" type="presParOf" srcId="{8E8FE8DB-9E6D-4509-835A-B47D04F5B5E0}" destId="{BBAAD30F-6551-41DE-834E-C3D05C8B700B}" srcOrd="0" destOrd="0" presId="urn:microsoft.com/office/officeart/2005/8/layout/hProcess4"/>
    <dgm:cxn modelId="{FF10C02C-B06E-4243-A1CC-D64E189BA290}" type="presParOf" srcId="{8E8FE8DB-9E6D-4509-835A-B47D04F5B5E0}" destId="{F1D30721-BB33-406A-BD54-1465EF19E6F4}" srcOrd="1" destOrd="0" presId="urn:microsoft.com/office/officeart/2005/8/layout/hProcess4"/>
    <dgm:cxn modelId="{F2E920DE-6119-4260-891E-4EC9A591E9DB}" type="presParOf" srcId="{8E8FE8DB-9E6D-4509-835A-B47D04F5B5E0}" destId="{170D7137-16AC-4E4C-8465-DB89C484C613}" srcOrd="2" destOrd="0" presId="urn:microsoft.com/office/officeart/2005/8/layout/hProcess4"/>
    <dgm:cxn modelId="{99C5E132-3E0B-4F4A-91A8-02AEC9B77850}" type="presParOf" srcId="{8E8FE8DB-9E6D-4509-835A-B47D04F5B5E0}" destId="{1CDD7283-A64F-40E1-B485-3B96E7958BD3}" srcOrd="3" destOrd="0" presId="urn:microsoft.com/office/officeart/2005/8/layout/hProcess4"/>
    <dgm:cxn modelId="{6AC6A2C2-A058-40B5-AD6B-70249BC8AB17}" type="presParOf" srcId="{8E8FE8DB-9E6D-4509-835A-B47D04F5B5E0}" destId="{79D10DB5-34FC-47CB-8B7F-94DA8B059501}" srcOrd="4" destOrd="0" presId="urn:microsoft.com/office/officeart/2005/8/layout/hProcess4"/>
    <dgm:cxn modelId="{289E0DA0-E979-45AC-8CC7-708AB5CEEAF4}" type="presParOf" srcId="{8D27C433-CD73-4C1F-807C-32444C7D7C46}" destId="{DDF11FC0-4138-4899-BA36-91320DACF5F7}" srcOrd="3" destOrd="0" presId="urn:microsoft.com/office/officeart/2005/8/layout/hProcess4"/>
    <dgm:cxn modelId="{32681714-CA2F-4F93-B5BC-2842763664F3}" type="presParOf" srcId="{8D27C433-CD73-4C1F-807C-32444C7D7C46}" destId="{9D5EC649-F4E8-4DB4-8159-613D6521E42A}" srcOrd="4" destOrd="0" presId="urn:microsoft.com/office/officeart/2005/8/layout/hProcess4"/>
    <dgm:cxn modelId="{0831E527-491E-4ACF-9113-3173B67D20BA}" type="presParOf" srcId="{9D5EC649-F4E8-4DB4-8159-613D6521E42A}" destId="{F78E4907-CAD1-44E4-9631-FC77F2F9ED8D}" srcOrd="0" destOrd="0" presId="urn:microsoft.com/office/officeart/2005/8/layout/hProcess4"/>
    <dgm:cxn modelId="{BF22BF9E-82CB-4134-8DE8-0977451FE41E}" type="presParOf" srcId="{9D5EC649-F4E8-4DB4-8159-613D6521E42A}" destId="{A56FE19C-06F1-410B-AD2D-323BE90B74B4}" srcOrd="1" destOrd="0" presId="urn:microsoft.com/office/officeart/2005/8/layout/hProcess4"/>
    <dgm:cxn modelId="{17EA2990-6019-472C-98F9-8EF5E277050F}" type="presParOf" srcId="{9D5EC649-F4E8-4DB4-8159-613D6521E42A}" destId="{8798D2C8-052B-4DA4-B87A-C09759C8F4D9}" srcOrd="2" destOrd="0" presId="urn:microsoft.com/office/officeart/2005/8/layout/hProcess4"/>
    <dgm:cxn modelId="{FBEBC527-7902-4524-8963-4AD3D59E3EFF}" type="presParOf" srcId="{9D5EC649-F4E8-4DB4-8159-613D6521E42A}" destId="{00EFE3D7-0293-4E37-8DF5-728C9E65D515}" srcOrd="3" destOrd="0" presId="urn:microsoft.com/office/officeart/2005/8/layout/hProcess4"/>
    <dgm:cxn modelId="{A3CFF805-5FDF-4303-AD42-3CFB16AEAE79}" type="presParOf" srcId="{9D5EC649-F4E8-4DB4-8159-613D6521E42A}" destId="{0A544741-9A85-48C5-AE6C-6BBB1C2D0C3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8650E5-F132-4EAB-A58C-2404AE557A7F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9111A7-A07D-476B-9263-2E4D4BE9C77B}">
      <dgm:prSet phldrT="[Text]"/>
      <dgm:spPr>
        <a:solidFill>
          <a:srgbClr val="640000"/>
        </a:solidFill>
      </dgm:spPr>
      <dgm:t>
        <a:bodyPr/>
        <a:lstStyle/>
        <a:p>
          <a:r>
            <a:rPr lang="en-US" dirty="0"/>
            <a:t>ANIMAL Pre-clinical Studies </a:t>
          </a:r>
        </a:p>
      </dgm:t>
    </dgm:pt>
    <dgm:pt modelId="{8282BFEB-016F-4579-8A18-6E7EBEB58711}" type="parTrans" cxnId="{0F013620-D248-4D93-BC8C-5733F4FE2AC0}">
      <dgm:prSet/>
      <dgm:spPr/>
      <dgm:t>
        <a:bodyPr/>
        <a:lstStyle/>
        <a:p>
          <a:endParaRPr lang="en-US"/>
        </a:p>
      </dgm:t>
    </dgm:pt>
    <dgm:pt modelId="{99620B89-2EAB-4525-8C2F-45FA11853C8B}" type="sibTrans" cxnId="{0F013620-D248-4D93-BC8C-5733F4FE2AC0}">
      <dgm:prSet/>
      <dgm:spPr/>
      <dgm:t>
        <a:bodyPr/>
        <a:lstStyle/>
        <a:p>
          <a:endParaRPr lang="en-US"/>
        </a:p>
      </dgm:t>
    </dgm:pt>
    <dgm:pt modelId="{024FC4E2-C41B-4F8B-BCAB-C34177DA0326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Normal mouse and rabbit BD and atherosclerotic rabbit BD, therapy and imaging studies</a:t>
          </a:r>
        </a:p>
      </dgm:t>
    </dgm:pt>
    <dgm:pt modelId="{88EA51B0-AA71-422E-9F85-05D8131E61B1}" type="parTrans" cxnId="{C726342A-935A-4568-A9AD-F2A1A5F15415}">
      <dgm:prSet/>
      <dgm:spPr/>
      <dgm:t>
        <a:bodyPr/>
        <a:lstStyle/>
        <a:p>
          <a:endParaRPr lang="en-US"/>
        </a:p>
      </dgm:t>
    </dgm:pt>
    <dgm:pt modelId="{4D014D12-780C-4257-A572-E814DEA596BB}" type="sibTrans" cxnId="{C726342A-935A-4568-A9AD-F2A1A5F15415}">
      <dgm:prSet/>
      <dgm:spPr/>
      <dgm:t>
        <a:bodyPr/>
        <a:lstStyle/>
        <a:p>
          <a:endParaRPr lang="en-US"/>
        </a:p>
      </dgm:t>
    </dgm:pt>
    <dgm:pt modelId="{AA3B3630-CD5A-4062-8BBF-3579051DA309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CAROTID #1 (Very Low Dose Study)</a:t>
          </a:r>
        </a:p>
      </dgm:t>
    </dgm:pt>
    <dgm:pt modelId="{F096A834-87BD-4473-8EFC-C98937CFACD0}" type="parTrans" cxnId="{F6A5C08D-E899-4A4D-B493-2E59769DDFBA}">
      <dgm:prSet/>
      <dgm:spPr/>
      <dgm:t>
        <a:bodyPr/>
        <a:lstStyle/>
        <a:p>
          <a:endParaRPr lang="en-US"/>
        </a:p>
      </dgm:t>
    </dgm:pt>
    <dgm:pt modelId="{486EEF3F-0301-486F-8782-9D380646F059}" type="sibTrans" cxnId="{F6A5C08D-E899-4A4D-B493-2E59769DDFBA}">
      <dgm:prSet/>
      <dgm:spPr/>
      <dgm:t>
        <a:bodyPr/>
        <a:lstStyle/>
        <a:p>
          <a:endParaRPr lang="en-US"/>
        </a:p>
      </dgm:t>
    </dgm:pt>
    <dgm:pt modelId="{4CFC190A-022B-49CE-9B60-382E66FD7BE8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Imaging and pathology on 6 CEA patients</a:t>
          </a:r>
        </a:p>
      </dgm:t>
    </dgm:pt>
    <dgm:pt modelId="{CA1F9A58-8E59-4C04-9ACC-238807C9DBA8}" type="parTrans" cxnId="{64DF2EE4-E191-4BF7-9D99-6633E1BEEFA1}">
      <dgm:prSet/>
      <dgm:spPr/>
      <dgm:t>
        <a:bodyPr/>
        <a:lstStyle/>
        <a:p>
          <a:endParaRPr lang="en-US"/>
        </a:p>
      </dgm:t>
    </dgm:pt>
    <dgm:pt modelId="{A5BBB811-95D3-4CE7-88E0-85A61B70307D}" type="sibTrans" cxnId="{64DF2EE4-E191-4BF7-9D99-6633E1BEEFA1}">
      <dgm:prSet/>
      <dgm:spPr/>
      <dgm:t>
        <a:bodyPr/>
        <a:lstStyle/>
        <a:p>
          <a:endParaRPr lang="en-US"/>
        </a:p>
      </dgm:t>
    </dgm:pt>
    <dgm:pt modelId="{6B1BD466-5B50-4826-BCB9-7B9A139E832A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500 µCi cGMP dose to determine dosimetry for Carotid #2 study</a:t>
          </a:r>
        </a:p>
      </dgm:t>
    </dgm:pt>
    <dgm:pt modelId="{1302E64B-0AE6-49E7-AB3B-48F3B13E6D7C}" type="parTrans" cxnId="{83627715-0D13-4EA6-960B-A49E1C5CD8BF}">
      <dgm:prSet/>
      <dgm:spPr/>
      <dgm:t>
        <a:bodyPr/>
        <a:lstStyle/>
        <a:p>
          <a:endParaRPr lang="en-US"/>
        </a:p>
      </dgm:t>
    </dgm:pt>
    <dgm:pt modelId="{55B400BB-A967-4082-9219-79B5FD2989BC}" type="sibTrans" cxnId="{83627715-0D13-4EA6-960B-A49E1C5CD8BF}">
      <dgm:prSet/>
      <dgm:spPr/>
      <dgm:t>
        <a:bodyPr/>
        <a:lstStyle/>
        <a:p>
          <a:endParaRPr lang="en-US"/>
        </a:p>
      </dgm:t>
    </dgm:pt>
    <dgm:pt modelId="{6620765D-1DF4-4DAE-9528-6BD1E734B4A2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Pig and rabbit </a:t>
          </a:r>
          <a:r>
            <a:rPr lang="en-US" sz="1600" dirty="0">
              <a:solidFill>
                <a:schemeClr val="tx1"/>
              </a:solidFill>
            </a:rPr>
            <a:t>stent </a:t>
          </a:r>
          <a:r>
            <a:rPr lang="en-US" sz="1600" dirty="0"/>
            <a:t>therapy studies</a:t>
          </a:r>
        </a:p>
      </dgm:t>
    </dgm:pt>
    <dgm:pt modelId="{2D06903E-AEE6-42DF-9EC9-83B323FAB669}" type="parTrans" cxnId="{A8EE15E3-45D2-420C-9675-4843C3546BBE}">
      <dgm:prSet/>
      <dgm:spPr/>
      <dgm:t>
        <a:bodyPr/>
        <a:lstStyle/>
        <a:p>
          <a:endParaRPr lang="en-US"/>
        </a:p>
      </dgm:t>
    </dgm:pt>
    <dgm:pt modelId="{9561BD73-838A-49B3-8CBB-532E9D10E0E3}" type="sibTrans" cxnId="{A8EE15E3-45D2-420C-9675-4843C3546BBE}">
      <dgm:prSet/>
      <dgm:spPr/>
      <dgm:t>
        <a:bodyPr/>
        <a:lstStyle/>
        <a:p>
          <a:endParaRPr lang="en-US"/>
        </a:p>
      </dgm:t>
    </dgm:pt>
    <dgm:pt modelId="{B69B21A4-EFF8-4B43-824D-8A53B103C29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Normal mouse sterile abscess pK studies</a:t>
          </a:r>
        </a:p>
      </dgm:t>
    </dgm:pt>
    <dgm:pt modelId="{05045672-68FE-435F-B522-57C743ADF06F}" type="parTrans" cxnId="{0AD3C7D7-2B52-4177-834C-21B466FF5A8D}">
      <dgm:prSet/>
      <dgm:spPr/>
      <dgm:t>
        <a:bodyPr/>
        <a:lstStyle/>
        <a:p>
          <a:endParaRPr lang="en-US"/>
        </a:p>
      </dgm:t>
    </dgm:pt>
    <dgm:pt modelId="{7C36A050-FC7B-4630-9853-B43AC9489CA5}" type="sibTrans" cxnId="{0AD3C7D7-2B52-4177-834C-21B466FF5A8D}">
      <dgm:prSet/>
      <dgm:spPr/>
      <dgm:t>
        <a:bodyPr/>
        <a:lstStyle/>
        <a:p>
          <a:endParaRPr lang="en-US"/>
        </a:p>
      </dgm:t>
    </dgm:pt>
    <dgm:pt modelId="{0C3AE76E-A737-42D2-BF97-43BE4915EEC1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Preliminary and validating Apo-E mouse therapy studies</a:t>
          </a:r>
        </a:p>
      </dgm:t>
    </dgm:pt>
    <dgm:pt modelId="{AFF317A4-BA1D-4636-8FA8-F28A6697CD0A}" type="parTrans" cxnId="{5D00C3E5-EAD9-46D8-9F82-BA3B446F3CD8}">
      <dgm:prSet/>
      <dgm:spPr/>
      <dgm:t>
        <a:bodyPr/>
        <a:lstStyle/>
        <a:p>
          <a:endParaRPr lang="en-US"/>
        </a:p>
      </dgm:t>
    </dgm:pt>
    <dgm:pt modelId="{971C4FC2-1D7C-4E81-8126-9BD449823A91}" type="sibTrans" cxnId="{5D00C3E5-EAD9-46D8-9F82-BA3B446F3CD8}">
      <dgm:prSet/>
      <dgm:spPr/>
      <dgm:t>
        <a:bodyPr/>
        <a:lstStyle/>
        <a:p>
          <a:endParaRPr lang="en-US"/>
        </a:p>
      </dgm:t>
    </dgm:pt>
    <dgm:pt modelId="{712AA9F0-147F-4223-89F4-29BBBA2BFA86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CAROTID #2 (Low Dose Study)</a:t>
          </a:r>
        </a:p>
      </dgm:t>
    </dgm:pt>
    <dgm:pt modelId="{164B1293-D8FC-4FF1-AAA2-C6A293F8ADF5}" type="parTrans" cxnId="{D15142C8-D264-4EF3-94CF-6F5C682BB1E7}">
      <dgm:prSet/>
      <dgm:spPr/>
      <dgm:t>
        <a:bodyPr/>
        <a:lstStyle/>
        <a:p>
          <a:endParaRPr lang="en-US"/>
        </a:p>
      </dgm:t>
    </dgm:pt>
    <dgm:pt modelId="{7A807B88-3410-41EE-8AA7-ADD64F1C7B41}" type="sibTrans" cxnId="{D15142C8-D264-4EF3-94CF-6F5C682BB1E7}">
      <dgm:prSet/>
      <dgm:spPr/>
      <dgm:t>
        <a:bodyPr/>
        <a:lstStyle/>
        <a:p>
          <a:endParaRPr lang="en-US"/>
        </a:p>
      </dgm:t>
    </dgm:pt>
    <dgm:pt modelId="{ACCEEB6E-1201-4FED-8000-E82785794929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/>
            <a:t>Imaging and pathology on 5 CEA patients</a:t>
          </a:r>
        </a:p>
      </dgm:t>
    </dgm:pt>
    <dgm:pt modelId="{D1DC65D2-80A1-4562-BAA2-6A65E97F2EFD}" type="parTrans" cxnId="{109E8FDD-2B11-4641-A397-FAFECC51B36E}">
      <dgm:prSet/>
      <dgm:spPr/>
      <dgm:t>
        <a:bodyPr/>
        <a:lstStyle/>
        <a:p>
          <a:endParaRPr lang="en-US"/>
        </a:p>
      </dgm:t>
    </dgm:pt>
    <dgm:pt modelId="{A958FD49-A267-45C4-B2F5-610B95820095}" type="sibTrans" cxnId="{109E8FDD-2B11-4641-A397-FAFECC51B36E}">
      <dgm:prSet/>
      <dgm:spPr/>
      <dgm:t>
        <a:bodyPr/>
        <a:lstStyle/>
        <a:p>
          <a:endParaRPr lang="en-US"/>
        </a:p>
      </dgm:t>
    </dgm:pt>
    <dgm:pt modelId="{84CF354A-4A63-45F0-A400-3C6D49227DC0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Rat toxicity studies</a:t>
          </a:r>
        </a:p>
      </dgm:t>
    </dgm:pt>
    <dgm:pt modelId="{12CD4644-B77E-458D-BE9C-156F1ACFA55B}" type="parTrans" cxnId="{09CD0709-02CC-4255-9F95-69F4A5E14AE1}">
      <dgm:prSet/>
      <dgm:spPr/>
      <dgm:t>
        <a:bodyPr/>
        <a:lstStyle/>
        <a:p>
          <a:endParaRPr lang="en-US"/>
        </a:p>
      </dgm:t>
    </dgm:pt>
    <dgm:pt modelId="{A053B43B-9ECC-4F07-BB51-D52170F21A01}" type="sibTrans" cxnId="{09CD0709-02CC-4255-9F95-69F4A5E14AE1}">
      <dgm:prSet/>
      <dgm:spPr/>
      <dgm:t>
        <a:bodyPr/>
        <a:lstStyle/>
        <a:p>
          <a:endParaRPr lang="en-US"/>
        </a:p>
      </dgm:t>
    </dgm:pt>
    <dgm:pt modelId="{C6CDDF8D-3820-459F-9D03-258D65D17769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Identification by U/S and histology of VP</a:t>
          </a:r>
        </a:p>
      </dgm:t>
    </dgm:pt>
    <dgm:pt modelId="{0B5D3579-CCC8-4784-82EA-2FBE11FEB93C}" type="parTrans" cxnId="{258B5D39-37A7-4374-AC38-A8AEA2287E72}">
      <dgm:prSet/>
      <dgm:spPr/>
      <dgm:t>
        <a:bodyPr/>
        <a:lstStyle/>
        <a:p>
          <a:endParaRPr lang="en-US"/>
        </a:p>
      </dgm:t>
    </dgm:pt>
    <dgm:pt modelId="{34AD6702-C4DA-4C9E-8607-AE8DB4643E8C}" type="sibTrans" cxnId="{258B5D39-37A7-4374-AC38-A8AEA2287E72}">
      <dgm:prSet/>
      <dgm:spPr/>
      <dgm:t>
        <a:bodyPr/>
        <a:lstStyle/>
        <a:p>
          <a:endParaRPr lang="en-US"/>
        </a:p>
      </dgm:t>
    </dgm:pt>
    <dgm:pt modelId="{5991FDB4-E27F-4669-93FE-765150F80E4C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111125" indent="-111125"/>
          <a:r>
            <a:rPr lang="en-US" sz="1600" dirty="0"/>
            <a:t>Binding to VP</a:t>
          </a:r>
        </a:p>
      </dgm:t>
    </dgm:pt>
    <dgm:pt modelId="{7A50B7A1-FCA1-462D-91F8-16148216AC99}" type="parTrans" cxnId="{0DF88176-775F-4FD3-AC92-C0D873F5C57D}">
      <dgm:prSet/>
      <dgm:spPr/>
      <dgm:t>
        <a:bodyPr/>
        <a:lstStyle/>
        <a:p>
          <a:endParaRPr lang="en-US"/>
        </a:p>
      </dgm:t>
    </dgm:pt>
    <dgm:pt modelId="{869AA436-B22C-4F85-873E-C8A3B1200E6A}" type="sibTrans" cxnId="{0DF88176-775F-4FD3-AC92-C0D873F5C57D}">
      <dgm:prSet/>
      <dgm:spPr/>
      <dgm:t>
        <a:bodyPr/>
        <a:lstStyle/>
        <a:p>
          <a:endParaRPr lang="en-US"/>
        </a:p>
      </dgm:t>
    </dgm:pt>
    <dgm:pt modelId="{73FBF40E-D43E-4271-9CB3-7B7C38C11EA2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sz="1600" dirty="0"/>
        </a:p>
      </dgm:t>
    </dgm:pt>
    <dgm:pt modelId="{70F91EC4-12A7-4AC4-B6B7-35ECC85108C0}" type="parTrans" cxnId="{B13006A7-807F-4E1E-B37F-BAABB185BB77}">
      <dgm:prSet/>
      <dgm:spPr/>
      <dgm:t>
        <a:bodyPr/>
        <a:lstStyle/>
        <a:p>
          <a:endParaRPr lang="en-US"/>
        </a:p>
      </dgm:t>
    </dgm:pt>
    <dgm:pt modelId="{F2A82483-6143-476C-A96D-F2ACDBE23B50}" type="sibTrans" cxnId="{B13006A7-807F-4E1E-B37F-BAABB185BB77}">
      <dgm:prSet/>
      <dgm:spPr/>
      <dgm:t>
        <a:bodyPr/>
        <a:lstStyle/>
        <a:p>
          <a:endParaRPr lang="en-US"/>
        </a:p>
      </dgm:t>
    </dgm:pt>
    <dgm:pt modelId="{CA6A1368-F188-477F-898C-1AAE5173F212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/>
            <a:t>3 mCi cGMP dose</a:t>
          </a:r>
        </a:p>
      </dgm:t>
    </dgm:pt>
    <dgm:pt modelId="{1454B928-9A9C-400C-83E8-7EEADD100129}" type="parTrans" cxnId="{13712B67-FB68-4633-ABE8-7E8C5B84E855}">
      <dgm:prSet/>
      <dgm:spPr/>
      <dgm:t>
        <a:bodyPr/>
        <a:lstStyle/>
        <a:p>
          <a:endParaRPr lang="en-US"/>
        </a:p>
      </dgm:t>
    </dgm:pt>
    <dgm:pt modelId="{1DC9421A-2ADC-4381-B7BE-E853E29ACD2B}" type="sibTrans" cxnId="{13712B67-FB68-4633-ABE8-7E8C5B84E855}">
      <dgm:prSet/>
      <dgm:spPr/>
      <dgm:t>
        <a:bodyPr/>
        <a:lstStyle/>
        <a:p>
          <a:endParaRPr lang="en-US"/>
        </a:p>
      </dgm:t>
    </dgm:pt>
    <dgm:pt modelId="{09827721-FE3E-432E-B117-EE1C9133A3CD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/>
            <a:t>Identification by U/S and histology of VP</a:t>
          </a:r>
        </a:p>
      </dgm:t>
    </dgm:pt>
    <dgm:pt modelId="{75D3E239-B0B0-42CF-A5C5-397478287CBB}" type="parTrans" cxnId="{DF82608A-3178-4CC6-83F4-66E47209E427}">
      <dgm:prSet/>
      <dgm:spPr/>
      <dgm:t>
        <a:bodyPr/>
        <a:lstStyle/>
        <a:p>
          <a:endParaRPr lang="en-US"/>
        </a:p>
      </dgm:t>
    </dgm:pt>
    <dgm:pt modelId="{F879D594-E2F1-499F-9F51-2313DF11C06C}" type="sibTrans" cxnId="{DF82608A-3178-4CC6-83F4-66E47209E427}">
      <dgm:prSet/>
      <dgm:spPr/>
      <dgm:t>
        <a:bodyPr/>
        <a:lstStyle/>
        <a:p>
          <a:endParaRPr lang="en-US"/>
        </a:p>
      </dgm:t>
    </dgm:pt>
    <dgm:pt modelId="{E55ABC2B-92E0-4504-BC7C-E1E8E1A53656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/>
            <a:t>Binding to VP</a:t>
          </a:r>
        </a:p>
      </dgm:t>
    </dgm:pt>
    <dgm:pt modelId="{3A02A89A-BBC5-4EEB-AF5F-FCB7F2CBBE18}" type="parTrans" cxnId="{A55D8D3D-4E54-4E0F-9ADE-D6F604B120C0}">
      <dgm:prSet/>
      <dgm:spPr/>
      <dgm:t>
        <a:bodyPr/>
        <a:lstStyle/>
        <a:p>
          <a:endParaRPr lang="en-US"/>
        </a:p>
      </dgm:t>
    </dgm:pt>
    <dgm:pt modelId="{44A966FE-21D3-42B7-925C-338C5454870A}" type="sibTrans" cxnId="{A55D8D3D-4E54-4E0F-9ADE-D6F604B120C0}">
      <dgm:prSet/>
      <dgm:spPr/>
      <dgm:t>
        <a:bodyPr/>
        <a:lstStyle/>
        <a:p>
          <a:endParaRPr lang="en-US"/>
        </a:p>
      </dgm:t>
    </dgm:pt>
    <dgm:pt modelId="{FEB30CDF-E4F7-4A5F-9868-1A32DC078AAD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/>
            <a:t>Binding and imaging of AAA</a:t>
          </a:r>
        </a:p>
      </dgm:t>
    </dgm:pt>
    <dgm:pt modelId="{3FC9B8F8-EC45-4DCC-A13F-1D6CE64B8E5A}" type="parTrans" cxnId="{6B5C16DC-0DD9-4B93-9379-66625FDA61D5}">
      <dgm:prSet/>
      <dgm:spPr/>
      <dgm:t>
        <a:bodyPr/>
        <a:lstStyle/>
        <a:p>
          <a:endParaRPr lang="en-US"/>
        </a:p>
      </dgm:t>
    </dgm:pt>
    <dgm:pt modelId="{CD4B5B21-26B0-4FB2-BAE4-82CF59B1D560}" type="sibTrans" cxnId="{6B5C16DC-0DD9-4B93-9379-66625FDA61D5}">
      <dgm:prSet/>
      <dgm:spPr/>
      <dgm:t>
        <a:bodyPr/>
        <a:lstStyle/>
        <a:p>
          <a:endParaRPr lang="en-US"/>
        </a:p>
      </dgm:t>
    </dgm:pt>
    <dgm:pt modelId="{1F3984BC-FA27-4D47-A1C5-FF2190963D7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/>
            <a:t>Resuming imaging studies with the addition of therapeutic markers on 5 CEA patients</a:t>
          </a:r>
        </a:p>
      </dgm:t>
    </dgm:pt>
    <dgm:pt modelId="{E34678A0-5D76-4E68-8FD8-819C47BC1275}" type="parTrans" cxnId="{67F4CCA8-BF0C-4CD6-A943-D79A2C2ADDCF}">
      <dgm:prSet/>
      <dgm:spPr/>
      <dgm:t>
        <a:bodyPr/>
        <a:lstStyle/>
        <a:p>
          <a:endParaRPr lang="en-US"/>
        </a:p>
      </dgm:t>
    </dgm:pt>
    <dgm:pt modelId="{EC32CDD9-23F6-4DE0-AA09-061865D4F08B}" type="sibTrans" cxnId="{67F4CCA8-BF0C-4CD6-A943-D79A2C2ADDCF}">
      <dgm:prSet/>
      <dgm:spPr/>
      <dgm:t>
        <a:bodyPr/>
        <a:lstStyle/>
        <a:p>
          <a:endParaRPr lang="en-US"/>
        </a:p>
      </dgm:t>
    </dgm:pt>
    <dgm:pt modelId="{6994D064-B33F-4043-9B2D-C3D5F4032A19}" type="pres">
      <dgm:prSet presAssocID="{008650E5-F132-4EAB-A58C-2404AE557A7F}" presName="Name0" presStyleCnt="0">
        <dgm:presLayoutVars>
          <dgm:dir/>
          <dgm:animLvl val="lvl"/>
          <dgm:resizeHandles val="exact"/>
        </dgm:presLayoutVars>
      </dgm:prSet>
      <dgm:spPr/>
    </dgm:pt>
    <dgm:pt modelId="{78E3B238-D25E-4DB0-A2F9-4DD67034216A}" type="pres">
      <dgm:prSet presAssocID="{008650E5-F132-4EAB-A58C-2404AE557A7F}" presName="tSp" presStyleCnt="0"/>
      <dgm:spPr/>
    </dgm:pt>
    <dgm:pt modelId="{3312316F-3A77-49D3-8E10-650733006D20}" type="pres">
      <dgm:prSet presAssocID="{008650E5-F132-4EAB-A58C-2404AE557A7F}" presName="bSp" presStyleCnt="0"/>
      <dgm:spPr/>
    </dgm:pt>
    <dgm:pt modelId="{8D27C433-CD73-4C1F-807C-32444C7D7C46}" type="pres">
      <dgm:prSet presAssocID="{008650E5-F132-4EAB-A58C-2404AE557A7F}" presName="process" presStyleCnt="0"/>
      <dgm:spPr/>
    </dgm:pt>
    <dgm:pt modelId="{B86080D6-54F7-464E-B176-3058F1A478AF}" type="pres">
      <dgm:prSet presAssocID="{DD9111A7-A07D-476B-9263-2E4D4BE9C77B}" presName="composite1" presStyleCnt="0"/>
      <dgm:spPr/>
    </dgm:pt>
    <dgm:pt modelId="{143FFFE4-F522-4869-88DC-C190D9AB2B6B}" type="pres">
      <dgm:prSet presAssocID="{DD9111A7-A07D-476B-9263-2E4D4BE9C77B}" presName="dummyNode1" presStyleLbl="node1" presStyleIdx="0" presStyleCnt="3"/>
      <dgm:spPr/>
    </dgm:pt>
    <dgm:pt modelId="{188C8FD9-28C1-484D-AB84-9ECEB5419912}" type="pres">
      <dgm:prSet presAssocID="{DD9111A7-A07D-476B-9263-2E4D4BE9C77B}" presName="childNode1" presStyleLbl="bgAcc1" presStyleIdx="0" presStyleCnt="3" custScaleX="148905" custScaleY="265065" custLinFactNeighborX="-88" custLinFactNeighborY="-16977">
        <dgm:presLayoutVars>
          <dgm:bulletEnabled val="1"/>
        </dgm:presLayoutVars>
      </dgm:prSet>
      <dgm:spPr/>
    </dgm:pt>
    <dgm:pt modelId="{682F0E81-4B78-4CE8-8CAA-C820F3886A1A}" type="pres">
      <dgm:prSet presAssocID="{DD9111A7-A07D-476B-9263-2E4D4BE9C77B}" presName="childNode1tx" presStyleLbl="bgAcc1" presStyleIdx="0" presStyleCnt="3">
        <dgm:presLayoutVars>
          <dgm:bulletEnabled val="1"/>
        </dgm:presLayoutVars>
      </dgm:prSet>
      <dgm:spPr/>
    </dgm:pt>
    <dgm:pt modelId="{C234DA38-14A5-48C6-A716-30ED6E940CE3}" type="pres">
      <dgm:prSet presAssocID="{DD9111A7-A07D-476B-9263-2E4D4BE9C77B}" presName="parentNode1" presStyleLbl="node1" presStyleIdx="0" presStyleCnt="3" custLinFactY="53279" custLinFactNeighborX="-23970" custLinFactNeighborY="100000">
        <dgm:presLayoutVars>
          <dgm:chMax val="1"/>
          <dgm:bulletEnabled val="1"/>
        </dgm:presLayoutVars>
      </dgm:prSet>
      <dgm:spPr/>
    </dgm:pt>
    <dgm:pt modelId="{3CB7B57E-F7BF-4C12-A471-C6B8BF12EEFF}" type="pres">
      <dgm:prSet presAssocID="{DD9111A7-A07D-476B-9263-2E4D4BE9C77B}" presName="connSite1" presStyleCnt="0"/>
      <dgm:spPr/>
    </dgm:pt>
    <dgm:pt modelId="{22A353FC-36A0-4F8B-8A49-447AB85D2C57}" type="pres">
      <dgm:prSet presAssocID="{99620B89-2EAB-4525-8C2F-45FA11853C8B}" presName="Name9" presStyleLbl="sibTrans2D1" presStyleIdx="0" presStyleCnt="2"/>
      <dgm:spPr/>
    </dgm:pt>
    <dgm:pt modelId="{8E8FE8DB-9E6D-4509-835A-B47D04F5B5E0}" type="pres">
      <dgm:prSet presAssocID="{AA3B3630-CD5A-4062-8BBF-3579051DA309}" presName="composite2" presStyleCnt="0"/>
      <dgm:spPr/>
    </dgm:pt>
    <dgm:pt modelId="{BBAAD30F-6551-41DE-834E-C3D05C8B700B}" type="pres">
      <dgm:prSet presAssocID="{AA3B3630-CD5A-4062-8BBF-3579051DA309}" presName="dummyNode2" presStyleLbl="node1" presStyleIdx="0" presStyleCnt="3"/>
      <dgm:spPr/>
    </dgm:pt>
    <dgm:pt modelId="{F1D30721-BB33-406A-BD54-1465EF19E6F4}" type="pres">
      <dgm:prSet presAssocID="{AA3B3630-CD5A-4062-8BBF-3579051DA309}" presName="childNode2" presStyleLbl="bgAcc1" presStyleIdx="1" presStyleCnt="3" custScaleX="147349" custScaleY="256079" custLinFactNeighborX="-2192" custLinFactNeighborY="17245">
        <dgm:presLayoutVars>
          <dgm:bulletEnabled val="1"/>
        </dgm:presLayoutVars>
      </dgm:prSet>
      <dgm:spPr/>
    </dgm:pt>
    <dgm:pt modelId="{170D7137-16AC-4E4C-8465-DB89C484C613}" type="pres">
      <dgm:prSet presAssocID="{AA3B3630-CD5A-4062-8BBF-3579051DA309}" presName="childNode2tx" presStyleLbl="bgAcc1" presStyleIdx="1" presStyleCnt="3">
        <dgm:presLayoutVars>
          <dgm:bulletEnabled val="1"/>
        </dgm:presLayoutVars>
      </dgm:prSet>
      <dgm:spPr/>
    </dgm:pt>
    <dgm:pt modelId="{1CDD7283-A64F-40E1-B485-3B96E7958BD3}" type="pres">
      <dgm:prSet presAssocID="{AA3B3630-CD5A-4062-8BBF-3579051DA309}" presName="parentNode2" presStyleLbl="node1" presStyleIdx="1" presStyleCnt="3" custScaleX="117113" custLinFactY="-39865" custLinFactNeighborX="-21550" custLinFactNeighborY="-100000">
        <dgm:presLayoutVars>
          <dgm:chMax val="0"/>
          <dgm:bulletEnabled val="1"/>
        </dgm:presLayoutVars>
      </dgm:prSet>
      <dgm:spPr/>
    </dgm:pt>
    <dgm:pt modelId="{79D10DB5-34FC-47CB-8B7F-94DA8B059501}" type="pres">
      <dgm:prSet presAssocID="{AA3B3630-CD5A-4062-8BBF-3579051DA309}" presName="connSite2" presStyleCnt="0"/>
      <dgm:spPr/>
    </dgm:pt>
    <dgm:pt modelId="{DDF11FC0-4138-4899-BA36-91320DACF5F7}" type="pres">
      <dgm:prSet presAssocID="{486EEF3F-0301-486F-8782-9D380646F059}" presName="Name18" presStyleLbl="sibTrans2D1" presStyleIdx="1" presStyleCnt="2"/>
      <dgm:spPr/>
    </dgm:pt>
    <dgm:pt modelId="{9D5EC649-F4E8-4DB4-8159-613D6521E42A}" type="pres">
      <dgm:prSet presAssocID="{712AA9F0-147F-4223-89F4-29BBBA2BFA86}" presName="composite1" presStyleCnt="0"/>
      <dgm:spPr/>
    </dgm:pt>
    <dgm:pt modelId="{F78E4907-CAD1-44E4-9631-FC77F2F9ED8D}" type="pres">
      <dgm:prSet presAssocID="{712AA9F0-147F-4223-89F4-29BBBA2BFA86}" presName="dummyNode1" presStyleLbl="node1" presStyleIdx="1" presStyleCnt="3"/>
      <dgm:spPr/>
    </dgm:pt>
    <dgm:pt modelId="{A56FE19C-06F1-410B-AD2D-323BE90B74B4}" type="pres">
      <dgm:prSet presAssocID="{712AA9F0-147F-4223-89F4-29BBBA2BFA86}" presName="childNode1" presStyleLbl="bgAcc1" presStyleIdx="2" presStyleCnt="3" custScaleX="154421" custScaleY="259172" custLinFactNeighborX="-4352" custLinFactNeighborY="-17089">
        <dgm:presLayoutVars>
          <dgm:bulletEnabled val="1"/>
        </dgm:presLayoutVars>
      </dgm:prSet>
      <dgm:spPr/>
    </dgm:pt>
    <dgm:pt modelId="{8798D2C8-052B-4DA4-B87A-C09759C8F4D9}" type="pres">
      <dgm:prSet presAssocID="{712AA9F0-147F-4223-89F4-29BBBA2BFA86}" presName="childNode1tx" presStyleLbl="bgAcc1" presStyleIdx="2" presStyleCnt="3">
        <dgm:presLayoutVars>
          <dgm:bulletEnabled val="1"/>
        </dgm:presLayoutVars>
      </dgm:prSet>
      <dgm:spPr/>
    </dgm:pt>
    <dgm:pt modelId="{00EFE3D7-0293-4E37-8DF5-728C9E65D515}" type="pres">
      <dgm:prSet presAssocID="{712AA9F0-147F-4223-89F4-29BBBA2BFA86}" presName="parentNode1" presStyleLbl="node1" presStyleIdx="2" presStyleCnt="3" custLinFactY="40051" custLinFactNeighborX="-25133" custLinFactNeighborY="100000">
        <dgm:presLayoutVars>
          <dgm:chMax val="1"/>
          <dgm:bulletEnabled val="1"/>
        </dgm:presLayoutVars>
      </dgm:prSet>
      <dgm:spPr/>
    </dgm:pt>
    <dgm:pt modelId="{0A544741-9A85-48C5-AE6C-6BBB1C2D0C3A}" type="pres">
      <dgm:prSet presAssocID="{712AA9F0-147F-4223-89F4-29BBBA2BFA86}" presName="connSite1" presStyleCnt="0"/>
      <dgm:spPr/>
    </dgm:pt>
  </dgm:ptLst>
  <dgm:cxnLst>
    <dgm:cxn modelId="{FDA4B006-76AC-4FB2-92DD-3615146B9281}" type="presOf" srcId="{024FC4E2-C41B-4F8B-BCAB-C34177DA0326}" destId="{188C8FD9-28C1-484D-AB84-9ECEB5419912}" srcOrd="0" destOrd="0" presId="urn:microsoft.com/office/officeart/2005/8/layout/hProcess4"/>
    <dgm:cxn modelId="{09CD0709-02CC-4255-9F95-69F4A5E14AE1}" srcId="{DD9111A7-A07D-476B-9263-2E4D4BE9C77B}" destId="{84CF354A-4A63-45F0-A400-3C6D49227DC0}" srcOrd="4" destOrd="0" parTransId="{12CD4644-B77E-458D-BE9C-156F1ACFA55B}" sibTransId="{A053B43B-9ECC-4F07-BB51-D52170F21A01}"/>
    <dgm:cxn modelId="{0B25840D-C00C-4EED-87C7-F9AC93F9F9F1}" type="presOf" srcId="{99620B89-2EAB-4525-8C2F-45FA11853C8B}" destId="{22A353FC-36A0-4F8B-8A49-447AB85D2C57}" srcOrd="0" destOrd="0" presId="urn:microsoft.com/office/officeart/2005/8/layout/hProcess4"/>
    <dgm:cxn modelId="{B4919E11-9785-4547-8471-70C7D5E269EE}" type="presOf" srcId="{E55ABC2B-92E0-4504-BC7C-E1E8E1A53656}" destId="{A56FE19C-06F1-410B-AD2D-323BE90B74B4}" srcOrd="0" destOrd="3" presId="urn:microsoft.com/office/officeart/2005/8/layout/hProcess4"/>
    <dgm:cxn modelId="{F289C914-84E4-46BB-B386-0CD2274D44D7}" type="presOf" srcId="{4CFC190A-022B-49CE-9B60-382E66FD7BE8}" destId="{F1D30721-BB33-406A-BD54-1465EF19E6F4}" srcOrd="0" destOrd="0" presId="urn:microsoft.com/office/officeart/2005/8/layout/hProcess4"/>
    <dgm:cxn modelId="{83627715-0D13-4EA6-960B-A49E1C5CD8BF}" srcId="{AA3B3630-CD5A-4062-8BBF-3579051DA309}" destId="{6B1BD466-5B50-4826-BCB9-7B9A139E832A}" srcOrd="1" destOrd="0" parTransId="{1302E64B-0AE6-49E7-AB3B-48F3B13E6D7C}" sibTransId="{55B400BB-A967-4082-9219-79B5FD2989BC}"/>
    <dgm:cxn modelId="{0F013620-D248-4D93-BC8C-5733F4FE2AC0}" srcId="{008650E5-F132-4EAB-A58C-2404AE557A7F}" destId="{DD9111A7-A07D-476B-9263-2E4D4BE9C77B}" srcOrd="0" destOrd="0" parTransId="{8282BFEB-016F-4579-8A18-6E7EBEB58711}" sibTransId="{99620B89-2EAB-4525-8C2F-45FA11853C8B}"/>
    <dgm:cxn modelId="{C82C8623-D48C-44C1-8DDB-B13B59BEFE1F}" type="presOf" srcId="{6B1BD466-5B50-4826-BCB9-7B9A139E832A}" destId="{170D7137-16AC-4E4C-8465-DB89C484C613}" srcOrd="1" destOrd="1" presId="urn:microsoft.com/office/officeart/2005/8/layout/hProcess4"/>
    <dgm:cxn modelId="{46EB7D25-84E0-4B53-8039-E45F21AA521C}" type="presOf" srcId="{DD9111A7-A07D-476B-9263-2E4D4BE9C77B}" destId="{C234DA38-14A5-48C6-A716-30ED6E940CE3}" srcOrd="0" destOrd="0" presId="urn:microsoft.com/office/officeart/2005/8/layout/hProcess4"/>
    <dgm:cxn modelId="{C726342A-935A-4568-A9AD-F2A1A5F15415}" srcId="{DD9111A7-A07D-476B-9263-2E4D4BE9C77B}" destId="{024FC4E2-C41B-4F8B-BCAB-C34177DA0326}" srcOrd="0" destOrd="0" parTransId="{88EA51B0-AA71-422E-9F85-05D8131E61B1}" sibTransId="{4D014D12-780C-4257-A572-E814DEA596BB}"/>
    <dgm:cxn modelId="{4B035C32-C424-407D-BF55-EF5F701F7F39}" type="presOf" srcId="{486EEF3F-0301-486F-8782-9D380646F059}" destId="{DDF11FC0-4138-4899-BA36-91320DACF5F7}" srcOrd="0" destOrd="0" presId="urn:microsoft.com/office/officeart/2005/8/layout/hProcess4"/>
    <dgm:cxn modelId="{DF69D037-66E4-427B-B54F-222CBA397FD0}" type="presOf" srcId="{FEB30CDF-E4F7-4A5F-9868-1A32DC078AAD}" destId="{8798D2C8-052B-4DA4-B87A-C09759C8F4D9}" srcOrd="1" destOrd="4" presId="urn:microsoft.com/office/officeart/2005/8/layout/hProcess4"/>
    <dgm:cxn modelId="{258B5D39-37A7-4374-AC38-A8AEA2287E72}" srcId="{AA3B3630-CD5A-4062-8BBF-3579051DA309}" destId="{C6CDDF8D-3820-459F-9D03-258D65D17769}" srcOrd="2" destOrd="0" parTransId="{0B5D3579-CCC8-4784-82EA-2FBE11FEB93C}" sibTransId="{34AD6702-C4DA-4C9E-8607-AE8DB4643E8C}"/>
    <dgm:cxn modelId="{A55D8D3D-4E54-4E0F-9ADE-D6F604B120C0}" srcId="{712AA9F0-147F-4223-89F4-29BBBA2BFA86}" destId="{E55ABC2B-92E0-4504-BC7C-E1E8E1A53656}" srcOrd="3" destOrd="0" parTransId="{3A02A89A-BBC5-4EEB-AF5F-FCB7F2CBBE18}" sibTransId="{44A966FE-21D3-42B7-925C-338C5454870A}"/>
    <dgm:cxn modelId="{7D05D33D-F24D-4331-BDEB-D55D29DDAF61}" type="presOf" srcId="{CA6A1368-F188-477F-898C-1AAE5173F212}" destId="{8798D2C8-052B-4DA4-B87A-C09759C8F4D9}" srcOrd="1" destOrd="1" presId="urn:microsoft.com/office/officeart/2005/8/layout/hProcess4"/>
    <dgm:cxn modelId="{29047540-2947-4CEB-80BB-AE513D6CC4BF}" type="presOf" srcId="{5991FDB4-E27F-4669-93FE-765150F80E4C}" destId="{170D7137-16AC-4E4C-8465-DB89C484C613}" srcOrd="1" destOrd="3" presId="urn:microsoft.com/office/officeart/2005/8/layout/hProcess4"/>
    <dgm:cxn modelId="{C14C815D-E9A3-4040-A895-C981407B9D55}" type="presOf" srcId="{C6CDDF8D-3820-459F-9D03-258D65D17769}" destId="{F1D30721-BB33-406A-BD54-1465EF19E6F4}" srcOrd="0" destOrd="2" presId="urn:microsoft.com/office/officeart/2005/8/layout/hProcess4"/>
    <dgm:cxn modelId="{B92B135F-4C24-4A4B-97FE-74727F7A0BAC}" type="presOf" srcId="{5991FDB4-E27F-4669-93FE-765150F80E4C}" destId="{F1D30721-BB33-406A-BD54-1465EF19E6F4}" srcOrd="0" destOrd="3" presId="urn:microsoft.com/office/officeart/2005/8/layout/hProcess4"/>
    <dgm:cxn modelId="{53AC4E5F-13A4-4815-B4B9-1BE872E3CEA4}" type="presOf" srcId="{84CF354A-4A63-45F0-A400-3C6D49227DC0}" destId="{682F0E81-4B78-4CE8-8CAA-C820F3886A1A}" srcOrd="1" destOrd="4" presId="urn:microsoft.com/office/officeart/2005/8/layout/hProcess4"/>
    <dgm:cxn modelId="{BF2E7F46-0C93-427D-86EE-59FAB5F35478}" type="presOf" srcId="{0C3AE76E-A737-42D2-BF97-43BE4915EEC1}" destId="{188C8FD9-28C1-484D-AB84-9ECEB5419912}" srcOrd="0" destOrd="3" presId="urn:microsoft.com/office/officeart/2005/8/layout/hProcess4"/>
    <dgm:cxn modelId="{13712B67-FB68-4633-ABE8-7E8C5B84E855}" srcId="{712AA9F0-147F-4223-89F4-29BBBA2BFA86}" destId="{CA6A1368-F188-477F-898C-1AAE5173F212}" srcOrd="1" destOrd="0" parTransId="{1454B928-9A9C-400C-83E8-7EEADD100129}" sibTransId="{1DC9421A-2ADC-4381-B7BE-E853E29ACD2B}"/>
    <dgm:cxn modelId="{AC99AC6C-8863-4D7C-8C20-411BE3BBAC02}" type="presOf" srcId="{0C3AE76E-A737-42D2-BF97-43BE4915EEC1}" destId="{682F0E81-4B78-4CE8-8CAA-C820F3886A1A}" srcOrd="1" destOrd="3" presId="urn:microsoft.com/office/officeart/2005/8/layout/hProcess4"/>
    <dgm:cxn modelId="{476E9550-921A-4861-9835-7BA745ABA41B}" type="presOf" srcId="{AA3B3630-CD5A-4062-8BBF-3579051DA309}" destId="{1CDD7283-A64F-40E1-B485-3B96E7958BD3}" srcOrd="0" destOrd="0" presId="urn:microsoft.com/office/officeart/2005/8/layout/hProcess4"/>
    <dgm:cxn modelId="{0DF88176-775F-4FD3-AC92-C0D873F5C57D}" srcId="{AA3B3630-CD5A-4062-8BBF-3579051DA309}" destId="{5991FDB4-E27F-4669-93FE-765150F80E4C}" srcOrd="3" destOrd="0" parTransId="{7A50B7A1-FCA1-462D-91F8-16148216AC99}" sibTransId="{869AA436-B22C-4F85-873E-C8A3B1200E6A}"/>
    <dgm:cxn modelId="{71A43378-6B72-4907-A060-C5A404587BAE}" type="presOf" srcId="{6620765D-1DF4-4DAE-9528-6BD1E734B4A2}" destId="{188C8FD9-28C1-484D-AB84-9ECEB5419912}" srcOrd="0" destOrd="1" presId="urn:microsoft.com/office/officeart/2005/8/layout/hProcess4"/>
    <dgm:cxn modelId="{F084CE59-E1B3-46C2-988E-A4D142C444C6}" type="presOf" srcId="{73FBF40E-D43E-4271-9CB3-7B7C38C11EA2}" destId="{A56FE19C-06F1-410B-AD2D-323BE90B74B4}" srcOrd="0" destOrd="6" presId="urn:microsoft.com/office/officeart/2005/8/layout/hProcess4"/>
    <dgm:cxn modelId="{D5E2217C-2662-47EC-B87A-6B6FBFBB1CFB}" type="presOf" srcId="{008650E5-F132-4EAB-A58C-2404AE557A7F}" destId="{6994D064-B33F-4043-9B2D-C3D5F4032A19}" srcOrd="0" destOrd="0" presId="urn:microsoft.com/office/officeart/2005/8/layout/hProcess4"/>
    <dgm:cxn modelId="{B29A247C-C80A-42B3-97CB-40273B4730B0}" type="presOf" srcId="{6B1BD466-5B50-4826-BCB9-7B9A139E832A}" destId="{F1D30721-BB33-406A-BD54-1465EF19E6F4}" srcOrd="0" destOrd="1" presId="urn:microsoft.com/office/officeart/2005/8/layout/hProcess4"/>
    <dgm:cxn modelId="{DF82608A-3178-4CC6-83F4-66E47209E427}" srcId="{712AA9F0-147F-4223-89F4-29BBBA2BFA86}" destId="{09827721-FE3E-432E-B117-EE1C9133A3CD}" srcOrd="2" destOrd="0" parTransId="{75D3E239-B0B0-42CF-A5C5-397478287CBB}" sibTransId="{F879D594-E2F1-499F-9F51-2313DF11C06C}"/>
    <dgm:cxn modelId="{721F598A-0A0D-479B-A55E-094330F87DD9}" type="presOf" srcId="{ACCEEB6E-1201-4FED-8000-E82785794929}" destId="{A56FE19C-06F1-410B-AD2D-323BE90B74B4}" srcOrd="0" destOrd="0" presId="urn:microsoft.com/office/officeart/2005/8/layout/hProcess4"/>
    <dgm:cxn modelId="{6199088D-B4D2-492C-B69F-5AB16ED15FD4}" type="presOf" srcId="{FEB30CDF-E4F7-4A5F-9868-1A32DC078AAD}" destId="{A56FE19C-06F1-410B-AD2D-323BE90B74B4}" srcOrd="0" destOrd="4" presId="urn:microsoft.com/office/officeart/2005/8/layout/hProcess4"/>
    <dgm:cxn modelId="{F6A5C08D-E899-4A4D-B493-2E59769DDFBA}" srcId="{008650E5-F132-4EAB-A58C-2404AE557A7F}" destId="{AA3B3630-CD5A-4062-8BBF-3579051DA309}" srcOrd="1" destOrd="0" parTransId="{F096A834-87BD-4473-8EFC-C98937CFACD0}" sibTransId="{486EEF3F-0301-486F-8782-9D380646F059}"/>
    <dgm:cxn modelId="{2B219C90-35D8-4300-9F30-1122F13E4EDF}" type="presOf" srcId="{CA6A1368-F188-477F-898C-1AAE5173F212}" destId="{A56FE19C-06F1-410B-AD2D-323BE90B74B4}" srcOrd="0" destOrd="1" presId="urn:microsoft.com/office/officeart/2005/8/layout/hProcess4"/>
    <dgm:cxn modelId="{2C5F2492-880E-4441-B97E-7E0C6F6F6C1D}" type="presOf" srcId="{712AA9F0-147F-4223-89F4-29BBBA2BFA86}" destId="{00EFE3D7-0293-4E37-8DF5-728C9E65D515}" srcOrd="0" destOrd="0" presId="urn:microsoft.com/office/officeart/2005/8/layout/hProcess4"/>
    <dgm:cxn modelId="{4375A89A-01B5-4D0A-A017-E441463B1E4A}" type="presOf" srcId="{84CF354A-4A63-45F0-A400-3C6D49227DC0}" destId="{188C8FD9-28C1-484D-AB84-9ECEB5419912}" srcOrd="0" destOrd="4" presId="urn:microsoft.com/office/officeart/2005/8/layout/hProcess4"/>
    <dgm:cxn modelId="{77DF879C-FD96-4F4D-A150-4C8ACEBE9474}" type="presOf" srcId="{09827721-FE3E-432E-B117-EE1C9133A3CD}" destId="{8798D2C8-052B-4DA4-B87A-C09759C8F4D9}" srcOrd="1" destOrd="2" presId="urn:microsoft.com/office/officeart/2005/8/layout/hProcess4"/>
    <dgm:cxn modelId="{67E5C2A0-0A36-4D95-B808-705EEF046C77}" type="presOf" srcId="{09827721-FE3E-432E-B117-EE1C9133A3CD}" destId="{A56FE19C-06F1-410B-AD2D-323BE90B74B4}" srcOrd="0" destOrd="2" presId="urn:microsoft.com/office/officeart/2005/8/layout/hProcess4"/>
    <dgm:cxn modelId="{B13006A7-807F-4E1E-B37F-BAABB185BB77}" srcId="{712AA9F0-147F-4223-89F4-29BBBA2BFA86}" destId="{73FBF40E-D43E-4271-9CB3-7B7C38C11EA2}" srcOrd="6" destOrd="0" parTransId="{70F91EC4-12A7-4AC4-B6B7-35ECC85108C0}" sibTransId="{F2A82483-6143-476C-A96D-F2ACDBE23B50}"/>
    <dgm:cxn modelId="{67F4CCA8-BF0C-4CD6-A943-D79A2C2ADDCF}" srcId="{712AA9F0-147F-4223-89F4-29BBBA2BFA86}" destId="{1F3984BC-FA27-4D47-A1C5-FF2190963D7B}" srcOrd="5" destOrd="0" parTransId="{E34678A0-5D76-4E68-8FD8-819C47BC1275}" sibTransId="{EC32CDD9-23F6-4DE0-AA09-061865D4F08B}"/>
    <dgm:cxn modelId="{12CAD8C1-E483-4CE4-A2E4-860A2D2DB2C9}" type="presOf" srcId="{024FC4E2-C41B-4F8B-BCAB-C34177DA0326}" destId="{682F0E81-4B78-4CE8-8CAA-C820F3886A1A}" srcOrd="1" destOrd="0" presId="urn:microsoft.com/office/officeart/2005/8/layout/hProcess4"/>
    <dgm:cxn modelId="{D15142C8-D264-4EF3-94CF-6F5C682BB1E7}" srcId="{008650E5-F132-4EAB-A58C-2404AE557A7F}" destId="{712AA9F0-147F-4223-89F4-29BBBA2BFA86}" srcOrd="2" destOrd="0" parTransId="{164B1293-D8FC-4FF1-AAA2-C6A293F8ADF5}" sibTransId="{7A807B88-3410-41EE-8AA7-ADD64F1C7B41}"/>
    <dgm:cxn modelId="{D58C38C9-A404-450C-9D4D-9E125922FA8F}" type="presOf" srcId="{4CFC190A-022B-49CE-9B60-382E66FD7BE8}" destId="{170D7137-16AC-4E4C-8465-DB89C484C613}" srcOrd="1" destOrd="0" presId="urn:microsoft.com/office/officeart/2005/8/layout/hProcess4"/>
    <dgm:cxn modelId="{AB1028CF-4DDD-4215-B498-F5A2BF37DE44}" type="presOf" srcId="{B69B21A4-EFF8-4B43-824D-8A53B103C29B}" destId="{188C8FD9-28C1-484D-AB84-9ECEB5419912}" srcOrd="0" destOrd="2" presId="urn:microsoft.com/office/officeart/2005/8/layout/hProcess4"/>
    <dgm:cxn modelId="{130D9BD7-D087-4B66-803C-7F5D25A2E35F}" type="presOf" srcId="{6620765D-1DF4-4DAE-9528-6BD1E734B4A2}" destId="{682F0E81-4B78-4CE8-8CAA-C820F3886A1A}" srcOrd="1" destOrd="1" presId="urn:microsoft.com/office/officeart/2005/8/layout/hProcess4"/>
    <dgm:cxn modelId="{0AD3C7D7-2B52-4177-834C-21B466FF5A8D}" srcId="{DD9111A7-A07D-476B-9263-2E4D4BE9C77B}" destId="{B69B21A4-EFF8-4B43-824D-8A53B103C29B}" srcOrd="2" destOrd="0" parTransId="{05045672-68FE-435F-B522-57C743ADF06F}" sibTransId="{7C36A050-FC7B-4630-9853-B43AC9489CA5}"/>
    <dgm:cxn modelId="{6B5C16DC-0DD9-4B93-9379-66625FDA61D5}" srcId="{712AA9F0-147F-4223-89F4-29BBBA2BFA86}" destId="{FEB30CDF-E4F7-4A5F-9868-1A32DC078AAD}" srcOrd="4" destOrd="0" parTransId="{3FC9B8F8-EC45-4DCC-A13F-1D6CE64B8E5A}" sibTransId="{CD4B5B21-26B0-4FB2-BAE4-82CF59B1D560}"/>
    <dgm:cxn modelId="{D7EB2ADC-FE63-4DE4-A9E2-986525CAF750}" type="presOf" srcId="{ACCEEB6E-1201-4FED-8000-E82785794929}" destId="{8798D2C8-052B-4DA4-B87A-C09759C8F4D9}" srcOrd="1" destOrd="0" presId="urn:microsoft.com/office/officeart/2005/8/layout/hProcess4"/>
    <dgm:cxn modelId="{109E8FDD-2B11-4641-A397-FAFECC51B36E}" srcId="{712AA9F0-147F-4223-89F4-29BBBA2BFA86}" destId="{ACCEEB6E-1201-4FED-8000-E82785794929}" srcOrd="0" destOrd="0" parTransId="{D1DC65D2-80A1-4562-BAA2-6A65E97F2EFD}" sibTransId="{A958FD49-A267-45C4-B2F5-610B95820095}"/>
    <dgm:cxn modelId="{D7EE12E1-F714-4FC4-BD60-3AEB9823923A}" type="presOf" srcId="{1F3984BC-FA27-4D47-A1C5-FF2190963D7B}" destId="{A56FE19C-06F1-410B-AD2D-323BE90B74B4}" srcOrd="0" destOrd="5" presId="urn:microsoft.com/office/officeart/2005/8/layout/hProcess4"/>
    <dgm:cxn modelId="{A8EE15E3-45D2-420C-9675-4843C3546BBE}" srcId="{DD9111A7-A07D-476B-9263-2E4D4BE9C77B}" destId="{6620765D-1DF4-4DAE-9528-6BD1E734B4A2}" srcOrd="1" destOrd="0" parTransId="{2D06903E-AEE6-42DF-9EC9-83B323FAB669}" sibTransId="{9561BD73-838A-49B3-8CBB-532E9D10E0E3}"/>
    <dgm:cxn modelId="{64DF2EE4-E191-4BF7-9D99-6633E1BEEFA1}" srcId="{AA3B3630-CD5A-4062-8BBF-3579051DA309}" destId="{4CFC190A-022B-49CE-9B60-382E66FD7BE8}" srcOrd="0" destOrd="0" parTransId="{CA1F9A58-8E59-4C04-9ACC-238807C9DBA8}" sibTransId="{A5BBB811-95D3-4CE7-88E0-85A61B70307D}"/>
    <dgm:cxn modelId="{5D00C3E5-EAD9-46D8-9F82-BA3B446F3CD8}" srcId="{DD9111A7-A07D-476B-9263-2E4D4BE9C77B}" destId="{0C3AE76E-A737-42D2-BF97-43BE4915EEC1}" srcOrd="3" destOrd="0" parTransId="{AFF317A4-BA1D-4636-8FA8-F28A6697CD0A}" sibTransId="{971C4FC2-1D7C-4E81-8126-9BD449823A91}"/>
    <dgm:cxn modelId="{F802ABE7-5975-43C3-9FC9-92A68F8782D4}" type="presOf" srcId="{1F3984BC-FA27-4D47-A1C5-FF2190963D7B}" destId="{8798D2C8-052B-4DA4-B87A-C09759C8F4D9}" srcOrd="1" destOrd="5" presId="urn:microsoft.com/office/officeart/2005/8/layout/hProcess4"/>
    <dgm:cxn modelId="{3B77B4ED-887A-4213-A2AA-1DC440C3BCDC}" type="presOf" srcId="{B69B21A4-EFF8-4B43-824D-8A53B103C29B}" destId="{682F0E81-4B78-4CE8-8CAA-C820F3886A1A}" srcOrd="1" destOrd="2" presId="urn:microsoft.com/office/officeart/2005/8/layout/hProcess4"/>
    <dgm:cxn modelId="{9412E4F6-B7B3-42B4-AD10-F1099A337D13}" type="presOf" srcId="{E55ABC2B-92E0-4504-BC7C-E1E8E1A53656}" destId="{8798D2C8-052B-4DA4-B87A-C09759C8F4D9}" srcOrd="1" destOrd="3" presId="urn:microsoft.com/office/officeart/2005/8/layout/hProcess4"/>
    <dgm:cxn modelId="{9E2218F9-1E13-42DC-98EE-4D3F042281D8}" type="presOf" srcId="{73FBF40E-D43E-4271-9CB3-7B7C38C11EA2}" destId="{8798D2C8-052B-4DA4-B87A-C09759C8F4D9}" srcOrd="1" destOrd="6" presId="urn:microsoft.com/office/officeart/2005/8/layout/hProcess4"/>
    <dgm:cxn modelId="{2CED5AFD-AAF9-444B-82E0-A98A0A37D649}" type="presOf" srcId="{C6CDDF8D-3820-459F-9D03-258D65D17769}" destId="{170D7137-16AC-4E4C-8465-DB89C484C613}" srcOrd="1" destOrd="2" presId="urn:microsoft.com/office/officeart/2005/8/layout/hProcess4"/>
    <dgm:cxn modelId="{05A7D7DD-FEF2-47ED-865F-626D61C687A3}" type="presParOf" srcId="{6994D064-B33F-4043-9B2D-C3D5F4032A19}" destId="{78E3B238-D25E-4DB0-A2F9-4DD67034216A}" srcOrd="0" destOrd="0" presId="urn:microsoft.com/office/officeart/2005/8/layout/hProcess4"/>
    <dgm:cxn modelId="{7C62AD7E-61D7-4C8F-A756-C1A940A5EECF}" type="presParOf" srcId="{6994D064-B33F-4043-9B2D-C3D5F4032A19}" destId="{3312316F-3A77-49D3-8E10-650733006D20}" srcOrd="1" destOrd="0" presId="urn:microsoft.com/office/officeart/2005/8/layout/hProcess4"/>
    <dgm:cxn modelId="{951A7795-9958-498D-9E95-4A150EC7F6F2}" type="presParOf" srcId="{6994D064-B33F-4043-9B2D-C3D5F4032A19}" destId="{8D27C433-CD73-4C1F-807C-32444C7D7C46}" srcOrd="2" destOrd="0" presId="urn:microsoft.com/office/officeart/2005/8/layout/hProcess4"/>
    <dgm:cxn modelId="{E5E38E4E-3B32-4A9B-8474-E545242918AB}" type="presParOf" srcId="{8D27C433-CD73-4C1F-807C-32444C7D7C46}" destId="{B86080D6-54F7-464E-B176-3058F1A478AF}" srcOrd="0" destOrd="0" presId="urn:microsoft.com/office/officeart/2005/8/layout/hProcess4"/>
    <dgm:cxn modelId="{5A175C36-8CFE-42B9-8E2B-B22A1E980040}" type="presParOf" srcId="{B86080D6-54F7-464E-B176-3058F1A478AF}" destId="{143FFFE4-F522-4869-88DC-C190D9AB2B6B}" srcOrd="0" destOrd="0" presId="urn:microsoft.com/office/officeart/2005/8/layout/hProcess4"/>
    <dgm:cxn modelId="{7A5826A9-EA75-44FA-8AAD-5B770307936D}" type="presParOf" srcId="{B86080D6-54F7-464E-B176-3058F1A478AF}" destId="{188C8FD9-28C1-484D-AB84-9ECEB5419912}" srcOrd="1" destOrd="0" presId="urn:microsoft.com/office/officeart/2005/8/layout/hProcess4"/>
    <dgm:cxn modelId="{55FCAE1A-A2DD-4829-908C-AD22FE491B7B}" type="presParOf" srcId="{B86080D6-54F7-464E-B176-3058F1A478AF}" destId="{682F0E81-4B78-4CE8-8CAA-C820F3886A1A}" srcOrd="2" destOrd="0" presId="urn:microsoft.com/office/officeart/2005/8/layout/hProcess4"/>
    <dgm:cxn modelId="{75D4439A-10B3-4964-B1D6-8796D0DDA528}" type="presParOf" srcId="{B86080D6-54F7-464E-B176-3058F1A478AF}" destId="{C234DA38-14A5-48C6-A716-30ED6E940CE3}" srcOrd="3" destOrd="0" presId="urn:microsoft.com/office/officeart/2005/8/layout/hProcess4"/>
    <dgm:cxn modelId="{6B78D94A-32E8-476A-9960-BF4DEA7996F6}" type="presParOf" srcId="{B86080D6-54F7-464E-B176-3058F1A478AF}" destId="{3CB7B57E-F7BF-4C12-A471-C6B8BF12EEFF}" srcOrd="4" destOrd="0" presId="urn:microsoft.com/office/officeart/2005/8/layout/hProcess4"/>
    <dgm:cxn modelId="{E73207EB-2985-415E-AF61-5E81C98192F1}" type="presParOf" srcId="{8D27C433-CD73-4C1F-807C-32444C7D7C46}" destId="{22A353FC-36A0-4F8B-8A49-447AB85D2C57}" srcOrd="1" destOrd="0" presId="urn:microsoft.com/office/officeart/2005/8/layout/hProcess4"/>
    <dgm:cxn modelId="{2A8F2B82-1022-4DDD-B308-A271999DC36E}" type="presParOf" srcId="{8D27C433-CD73-4C1F-807C-32444C7D7C46}" destId="{8E8FE8DB-9E6D-4509-835A-B47D04F5B5E0}" srcOrd="2" destOrd="0" presId="urn:microsoft.com/office/officeart/2005/8/layout/hProcess4"/>
    <dgm:cxn modelId="{FB10217F-60D7-46DA-82EE-7FAD12CCF4F6}" type="presParOf" srcId="{8E8FE8DB-9E6D-4509-835A-B47D04F5B5E0}" destId="{BBAAD30F-6551-41DE-834E-C3D05C8B700B}" srcOrd="0" destOrd="0" presId="urn:microsoft.com/office/officeart/2005/8/layout/hProcess4"/>
    <dgm:cxn modelId="{5AFA5E68-760B-49DC-B724-3645FD7BF1C9}" type="presParOf" srcId="{8E8FE8DB-9E6D-4509-835A-B47D04F5B5E0}" destId="{F1D30721-BB33-406A-BD54-1465EF19E6F4}" srcOrd="1" destOrd="0" presId="urn:microsoft.com/office/officeart/2005/8/layout/hProcess4"/>
    <dgm:cxn modelId="{4936F17F-E6FA-431A-A261-B838A348428E}" type="presParOf" srcId="{8E8FE8DB-9E6D-4509-835A-B47D04F5B5E0}" destId="{170D7137-16AC-4E4C-8465-DB89C484C613}" srcOrd="2" destOrd="0" presId="urn:microsoft.com/office/officeart/2005/8/layout/hProcess4"/>
    <dgm:cxn modelId="{E7BC2A7D-962F-4236-896C-010B2AADF907}" type="presParOf" srcId="{8E8FE8DB-9E6D-4509-835A-B47D04F5B5E0}" destId="{1CDD7283-A64F-40E1-B485-3B96E7958BD3}" srcOrd="3" destOrd="0" presId="urn:microsoft.com/office/officeart/2005/8/layout/hProcess4"/>
    <dgm:cxn modelId="{8A81015A-BE55-4F93-8EBB-201AB38BA7DB}" type="presParOf" srcId="{8E8FE8DB-9E6D-4509-835A-B47D04F5B5E0}" destId="{79D10DB5-34FC-47CB-8B7F-94DA8B059501}" srcOrd="4" destOrd="0" presId="urn:microsoft.com/office/officeart/2005/8/layout/hProcess4"/>
    <dgm:cxn modelId="{0FAC49C3-F624-4334-B30C-B71338BF466C}" type="presParOf" srcId="{8D27C433-CD73-4C1F-807C-32444C7D7C46}" destId="{DDF11FC0-4138-4899-BA36-91320DACF5F7}" srcOrd="3" destOrd="0" presId="urn:microsoft.com/office/officeart/2005/8/layout/hProcess4"/>
    <dgm:cxn modelId="{98208485-F8FA-4BF4-8E39-14F9356FFFE1}" type="presParOf" srcId="{8D27C433-CD73-4C1F-807C-32444C7D7C46}" destId="{9D5EC649-F4E8-4DB4-8159-613D6521E42A}" srcOrd="4" destOrd="0" presId="urn:microsoft.com/office/officeart/2005/8/layout/hProcess4"/>
    <dgm:cxn modelId="{9E802407-CE4D-4018-8F7D-20EC8978C41E}" type="presParOf" srcId="{9D5EC649-F4E8-4DB4-8159-613D6521E42A}" destId="{F78E4907-CAD1-44E4-9631-FC77F2F9ED8D}" srcOrd="0" destOrd="0" presId="urn:microsoft.com/office/officeart/2005/8/layout/hProcess4"/>
    <dgm:cxn modelId="{6DD5B8BA-F777-420F-BCB8-ED5D01D638ED}" type="presParOf" srcId="{9D5EC649-F4E8-4DB4-8159-613D6521E42A}" destId="{A56FE19C-06F1-410B-AD2D-323BE90B74B4}" srcOrd="1" destOrd="0" presId="urn:microsoft.com/office/officeart/2005/8/layout/hProcess4"/>
    <dgm:cxn modelId="{D016403F-0800-41F1-BCDB-E73A7D25B7F6}" type="presParOf" srcId="{9D5EC649-F4E8-4DB4-8159-613D6521E42A}" destId="{8798D2C8-052B-4DA4-B87A-C09759C8F4D9}" srcOrd="2" destOrd="0" presId="urn:microsoft.com/office/officeart/2005/8/layout/hProcess4"/>
    <dgm:cxn modelId="{44530095-BE61-470C-8C95-E6563CB95DC3}" type="presParOf" srcId="{9D5EC649-F4E8-4DB4-8159-613D6521E42A}" destId="{00EFE3D7-0293-4E37-8DF5-728C9E65D515}" srcOrd="3" destOrd="0" presId="urn:microsoft.com/office/officeart/2005/8/layout/hProcess4"/>
    <dgm:cxn modelId="{43BAF3D8-22A5-4C8D-8252-40202B0F5F8A}" type="presParOf" srcId="{9D5EC649-F4E8-4DB4-8159-613D6521E42A}" destId="{0A544741-9A85-48C5-AE6C-6BBB1C2D0C3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8C8FD9-28C1-484D-AB84-9ECEB5419912}">
      <dsp:nvSpPr>
        <dsp:cNvPr id="0" name=""/>
        <dsp:cNvSpPr/>
      </dsp:nvSpPr>
      <dsp:spPr>
        <a:xfrm>
          <a:off x="2579" y="133224"/>
          <a:ext cx="2401129" cy="352535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Normal mouse and rabbit BD and atherosclerotic rabbit BD, therapy and imaging studies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Pig and rabbit </a:t>
          </a:r>
          <a:r>
            <a:rPr lang="en-US" sz="1600" kern="1200" dirty="0">
              <a:solidFill>
                <a:schemeClr val="tx1"/>
              </a:solidFill>
            </a:rPr>
            <a:t>stent </a:t>
          </a:r>
          <a:r>
            <a:rPr lang="en-US" sz="1600" kern="1200" dirty="0"/>
            <a:t>therapy studies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Normal mouse sterile abscess pK studies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Preliminary and validating Apo-E mouse therapy studies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Rat toxicity studies</a:t>
          </a:r>
        </a:p>
      </dsp:txBody>
      <dsp:txXfrm>
        <a:off x="72906" y="203551"/>
        <a:ext cx="2260475" cy="2629265"/>
      </dsp:txXfrm>
    </dsp:sp>
    <dsp:sp modelId="{22A353FC-36A0-4F8B-8A49-447AB85D2C57}">
      <dsp:nvSpPr>
        <dsp:cNvPr id="0" name=""/>
        <dsp:cNvSpPr/>
      </dsp:nvSpPr>
      <dsp:spPr>
        <a:xfrm>
          <a:off x="671811" y="1526996"/>
          <a:ext cx="2885630" cy="2885630"/>
        </a:xfrm>
        <a:prstGeom prst="leftCircularArrow">
          <a:avLst>
            <a:gd name="adj1" fmla="val 1809"/>
            <a:gd name="adj2" fmla="val 215791"/>
            <a:gd name="adj3" fmla="val 1083155"/>
            <a:gd name="adj4" fmla="val 8116342"/>
            <a:gd name="adj5" fmla="val 211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4DA38-14A5-48C6-A716-30ED6E940CE3}">
      <dsp:nvSpPr>
        <dsp:cNvPr id="0" name=""/>
        <dsp:cNvSpPr/>
      </dsp:nvSpPr>
      <dsp:spPr>
        <a:xfrm>
          <a:off x="413064" y="3375379"/>
          <a:ext cx="1433354" cy="569997"/>
        </a:xfrm>
        <a:prstGeom prst="roundRect">
          <a:avLst>
            <a:gd name="adj" fmla="val 10000"/>
          </a:avLst>
        </a:prstGeom>
        <a:solidFill>
          <a:srgbClr val="64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ANIMAL Pre-clinical Studies </a:t>
          </a:r>
        </a:p>
      </dsp:txBody>
      <dsp:txXfrm>
        <a:off x="429759" y="3392074"/>
        <a:ext cx="1399964" cy="536607"/>
      </dsp:txXfrm>
    </dsp:sp>
    <dsp:sp modelId="{F1D30721-BB33-406A-BD54-1465EF19E6F4}">
      <dsp:nvSpPr>
        <dsp:cNvPr id="0" name=""/>
        <dsp:cNvSpPr/>
      </dsp:nvSpPr>
      <dsp:spPr>
        <a:xfrm>
          <a:off x="2618360" y="648131"/>
          <a:ext cx="2376038" cy="340583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Imaging and pathology on 6 CEA patients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500 µCi cGMP dose to determine dosimetry for Carotid #2 study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Identification by U/S and histology of VP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Binding to VP</a:t>
          </a:r>
        </a:p>
      </dsp:txBody>
      <dsp:txXfrm>
        <a:off x="2687952" y="1447546"/>
        <a:ext cx="2236854" cy="2536831"/>
      </dsp:txXfrm>
    </dsp:sp>
    <dsp:sp modelId="{DDF11FC0-4138-4899-BA36-91320DACF5F7}">
      <dsp:nvSpPr>
        <dsp:cNvPr id="0" name=""/>
        <dsp:cNvSpPr/>
      </dsp:nvSpPr>
      <dsp:spPr>
        <a:xfrm>
          <a:off x="3366166" y="-162119"/>
          <a:ext cx="3037156" cy="3037156"/>
        </a:xfrm>
        <a:prstGeom prst="circularArrow">
          <a:avLst>
            <a:gd name="adj1" fmla="val 1719"/>
            <a:gd name="adj2" fmla="val 204606"/>
            <a:gd name="adj3" fmla="val 20376106"/>
            <a:gd name="adj4" fmla="val 13331733"/>
            <a:gd name="adj5" fmla="val 200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D7283-A64F-40E1-B485-3B96E7958BD3}">
      <dsp:nvSpPr>
        <dsp:cNvPr id="0" name=""/>
        <dsp:cNvSpPr/>
      </dsp:nvSpPr>
      <dsp:spPr>
        <a:xfrm>
          <a:off x="2962270" y="374469"/>
          <a:ext cx="1678644" cy="569997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CAROTID #1 (Very Low Dose Study)</a:t>
          </a:r>
        </a:p>
      </dsp:txBody>
      <dsp:txXfrm>
        <a:off x="2978965" y="391164"/>
        <a:ext cx="1645254" cy="536607"/>
      </dsp:txXfrm>
    </dsp:sp>
    <dsp:sp modelId="{A56FE19C-06F1-410B-AD2D-323BE90B74B4}">
      <dsp:nvSpPr>
        <dsp:cNvPr id="0" name=""/>
        <dsp:cNvSpPr/>
      </dsp:nvSpPr>
      <dsp:spPr>
        <a:xfrm>
          <a:off x="5208148" y="170923"/>
          <a:ext cx="2490075" cy="34469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Imaging and pathology on 5 CEA patients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3 mCi cGMP dose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Identification by U/S and histology of VP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Binding to VP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Binding and imaging of AAA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Resuming imaging studies with the addition of therapeutic markers on 5 CEA patients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5281080" y="243855"/>
        <a:ext cx="2344211" cy="2562473"/>
      </dsp:txXfrm>
    </dsp:sp>
    <dsp:sp modelId="{00EFE3D7-0293-4E37-8DF5-728C9E65D515}">
      <dsp:nvSpPr>
        <dsp:cNvPr id="0" name=""/>
        <dsp:cNvSpPr/>
      </dsp:nvSpPr>
      <dsp:spPr>
        <a:xfrm>
          <a:off x="5715195" y="3299979"/>
          <a:ext cx="1433354" cy="569997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CAROTID #2 (Low Dose Study)</a:t>
          </a:r>
        </a:p>
      </dsp:txBody>
      <dsp:txXfrm>
        <a:off x="5731890" y="3316674"/>
        <a:ext cx="1399964" cy="5366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8C8FD9-28C1-484D-AB84-9ECEB5419912}">
      <dsp:nvSpPr>
        <dsp:cNvPr id="0" name=""/>
        <dsp:cNvSpPr/>
      </dsp:nvSpPr>
      <dsp:spPr>
        <a:xfrm>
          <a:off x="2579" y="133224"/>
          <a:ext cx="2401129" cy="352535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Normal mouse and rabbit BD and atherosclerotic rabbit BD, therapy and imaging studies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Pig and rabbit </a:t>
          </a:r>
          <a:r>
            <a:rPr lang="en-US" sz="1600" kern="1200" dirty="0">
              <a:solidFill>
                <a:schemeClr val="tx1"/>
              </a:solidFill>
            </a:rPr>
            <a:t>stent </a:t>
          </a:r>
          <a:r>
            <a:rPr lang="en-US" sz="1600" kern="1200" dirty="0"/>
            <a:t>therapy studies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Normal mouse sterile abscess pK studies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Preliminary and validating Apo-E mouse therapy studies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Rat toxicity studies</a:t>
          </a:r>
        </a:p>
      </dsp:txBody>
      <dsp:txXfrm>
        <a:off x="72906" y="203551"/>
        <a:ext cx="2260475" cy="2629265"/>
      </dsp:txXfrm>
    </dsp:sp>
    <dsp:sp modelId="{22A353FC-36A0-4F8B-8A49-447AB85D2C57}">
      <dsp:nvSpPr>
        <dsp:cNvPr id="0" name=""/>
        <dsp:cNvSpPr/>
      </dsp:nvSpPr>
      <dsp:spPr>
        <a:xfrm>
          <a:off x="671811" y="1526996"/>
          <a:ext cx="2885630" cy="2885630"/>
        </a:xfrm>
        <a:prstGeom prst="leftCircularArrow">
          <a:avLst>
            <a:gd name="adj1" fmla="val 1809"/>
            <a:gd name="adj2" fmla="val 215791"/>
            <a:gd name="adj3" fmla="val 1083155"/>
            <a:gd name="adj4" fmla="val 8116342"/>
            <a:gd name="adj5" fmla="val 211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4DA38-14A5-48C6-A716-30ED6E940CE3}">
      <dsp:nvSpPr>
        <dsp:cNvPr id="0" name=""/>
        <dsp:cNvSpPr/>
      </dsp:nvSpPr>
      <dsp:spPr>
        <a:xfrm>
          <a:off x="413064" y="3375379"/>
          <a:ext cx="1433354" cy="569997"/>
        </a:xfrm>
        <a:prstGeom prst="roundRect">
          <a:avLst>
            <a:gd name="adj" fmla="val 10000"/>
          </a:avLst>
        </a:prstGeom>
        <a:solidFill>
          <a:srgbClr val="64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ANIMAL Pre-clinical Studies </a:t>
          </a:r>
        </a:p>
      </dsp:txBody>
      <dsp:txXfrm>
        <a:off x="429759" y="3392074"/>
        <a:ext cx="1399964" cy="536607"/>
      </dsp:txXfrm>
    </dsp:sp>
    <dsp:sp modelId="{F1D30721-BB33-406A-BD54-1465EF19E6F4}">
      <dsp:nvSpPr>
        <dsp:cNvPr id="0" name=""/>
        <dsp:cNvSpPr/>
      </dsp:nvSpPr>
      <dsp:spPr>
        <a:xfrm>
          <a:off x="2618360" y="648131"/>
          <a:ext cx="2376038" cy="340583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Imaging and pathology on 6 CEA patients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500 µCi cGMP dose to determine dosimetry for Carotid #2 study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Identification by U/S and histology of VP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Binding to VP</a:t>
          </a:r>
        </a:p>
      </dsp:txBody>
      <dsp:txXfrm>
        <a:off x="2687952" y="1447546"/>
        <a:ext cx="2236854" cy="2536831"/>
      </dsp:txXfrm>
    </dsp:sp>
    <dsp:sp modelId="{DDF11FC0-4138-4899-BA36-91320DACF5F7}">
      <dsp:nvSpPr>
        <dsp:cNvPr id="0" name=""/>
        <dsp:cNvSpPr/>
      </dsp:nvSpPr>
      <dsp:spPr>
        <a:xfrm>
          <a:off x="3366166" y="-162119"/>
          <a:ext cx="3037156" cy="3037156"/>
        </a:xfrm>
        <a:prstGeom prst="circularArrow">
          <a:avLst>
            <a:gd name="adj1" fmla="val 1719"/>
            <a:gd name="adj2" fmla="val 204606"/>
            <a:gd name="adj3" fmla="val 20376106"/>
            <a:gd name="adj4" fmla="val 13331733"/>
            <a:gd name="adj5" fmla="val 200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D7283-A64F-40E1-B485-3B96E7958BD3}">
      <dsp:nvSpPr>
        <dsp:cNvPr id="0" name=""/>
        <dsp:cNvSpPr/>
      </dsp:nvSpPr>
      <dsp:spPr>
        <a:xfrm>
          <a:off x="2962270" y="374469"/>
          <a:ext cx="1678644" cy="569997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CAROTID #1 (Very Low Dose Study)</a:t>
          </a:r>
        </a:p>
      </dsp:txBody>
      <dsp:txXfrm>
        <a:off x="2978965" y="391164"/>
        <a:ext cx="1645254" cy="536607"/>
      </dsp:txXfrm>
    </dsp:sp>
    <dsp:sp modelId="{A56FE19C-06F1-410B-AD2D-323BE90B74B4}">
      <dsp:nvSpPr>
        <dsp:cNvPr id="0" name=""/>
        <dsp:cNvSpPr/>
      </dsp:nvSpPr>
      <dsp:spPr>
        <a:xfrm>
          <a:off x="5208148" y="170923"/>
          <a:ext cx="2490075" cy="34469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Imaging and pathology on 5 CEA patients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3 mCi cGMP dose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Identification by U/S and histology of VP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Binding to VP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Binding and imaging of AAA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Resuming imaging studies with the addition of therapeutic markers on 5 CEA patients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5281080" y="243855"/>
        <a:ext cx="2344211" cy="2562473"/>
      </dsp:txXfrm>
    </dsp:sp>
    <dsp:sp modelId="{00EFE3D7-0293-4E37-8DF5-728C9E65D515}">
      <dsp:nvSpPr>
        <dsp:cNvPr id="0" name=""/>
        <dsp:cNvSpPr/>
      </dsp:nvSpPr>
      <dsp:spPr>
        <a:xfrm>
          <a:off x="5715195" y="3299979"/>
          <a:ext cx="1433354" cy="569997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CAROTID #2 (Low Dose Study)</a:t>
          </a:r>
        </a:p>
      </dsp:txBody>
      <dsp:txXfrm>
        <a:off x="5731890" y="3316674"/>
        <a:ext cx="1399964" cy="5366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8C8FD9-28C1-484D-AB84-9ECEB5419912}">
      <dsp:nvSpPr>
        <dsp:cNvPr id="0" name=""/>
        <dsp:cNvSpPr/>
      </dsp:nvSpPr>
      <dsp:spPr>
        <a:xfrm>
          <a:off x="24" y="295099"/>
          <a:ext cx="2414348" cy="354476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Normal mouse and rabbit BD and atherosclerotic rabbit BD, therapy and imaging studies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Pig and rabbit </a:t>
          </a:r>
          <a:r>
            <a:rPr lang="en-US" sz="1600" kern="1200" dirty="0">
              <a:solidFill>
                <a:schemeClr val="tx1"/>
              </a:solidFill>
            </a:rPr>
            <a:t>stent </a:t>
          </a:r>
          <a:r>
            <a:rPr lang="en-US" sz="1600" kern="1200" dirty="0"/>
            <a:t>therapy studies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Normal mouse sterile abscess pK studies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Preliminary and validating Apo-E mouse therapy studies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Rat toxicity studies</a:t>
          </a:r>
        </a:p>
      </dsp:txBody>
      <dsp:txXfrm>
        <a:off x="70738" y="365813"/>
        <a:ext cx="2272920" cy="2643740"/>
      </dsp:txXfrm>
    </dsp:sp>
    <dsp:sp modelId="{22A353FC-36A0-4F8B-8A49-447AB85D2C57}">
      <dsp:nvSpPr>
        <dsp:cNvPr id="0" name=""/>
        <dsp:cNvSpPr/>
      </dsp:nvSpPr>
      <dsp:spPr>
        <a:xfrm>
          <a:off x="678257" y="1716620"/>
          <a:ext cx="2872058" cy="2872058"/>
        </a:xfrm>
        <a:prstGeom prst="leftCircularArrow">
          <a:avLst>
            <a:gd name="adj1" fmla="val 1690"/>
            <a:gd name="adj2" fmla="val 201040"/>
            <a:gd name="adj3" fmla="val 1061380"/>
            <a:gd name="adj4" fmla="val 8109319"/>
            <a:gd name="adj5" fmla="val 197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4DA38-14A5-48C6-A716-30ED6E940CE3}">
      <dsp:nvSpPr>
        <dsp:cNvPr id="0" name=""/>
        <dsp:cNvSpPr/>
      </dsp:nvSpPr>
      <dsp:spPr>
        <a:xfrm>
          <a:off x="412769" y="3555103"/>
          <a:ext cx="1441246" cy="573136"/>
        </a:xfrm>
        <a:prstGeom prst="roundRect">
          <a:avLst>
            <a:gd name="adj" fmla="val 10000"/>
          </a:avLst>
        </a:prstGeom>
        <a:solidFill>
          <a:srgbClr val="64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ANIMAL Pre-clinical Studies </a:t>
          </a:r>
        </a:p>
      </dsp:txBody>
      <dsp:txXfrm>
        <a:off x="429556" y="3571890"/>
        <a:ext cx="1407672" cy="539562"/>
      </dsp:txXfrm>
    </dsp:sp>
    <dsp:sp modelId="{F1D30721-BB33-406A-BD54-1465EF19E6F4}">
      <dsp:nvSpPr>
        <dsp:cNvPr id="0" name=""/>
        <dsp:cNvSpPr/>
      </dsp:nvSpPr>
      <dsp:spPr>
        <a:xfrm>
          <a:off x="2611380" y="812841"/>
          <a:ext cx="2389119" cy="342458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Imaging and pathology on 6 CEA patients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500 µCi cGMP dose to determine dosimetry for Carotid #2 study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Identification by U/S and histology of VP</a:t>
          </a:r>
        </a:p>
        <a:p>
          <a:pPr marL="111125" lvl="1" indent="-11112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Binding to VP</a:t>
          </a:r>
        </a:p>
      </dsp:txBody>
      <dsp:txXfrm>
        <a:off x="2681355" y="1616657"/>
        <a:ext cx="2249169" cy="2550798"/>
      </dsp:txXfrm>
    </dsp:sp>
    <dsp:sp modelId="{DDF11FC0-4138-4899-BA36-91320DACF5F7}">
      <dsp:nvSpPr>
        <dsp:cNvPr id="0" name=""/>
        <dsp:cNvSpPr/>
      </dsp:nvSpPr>
      <dsp:spPr>
        <a:xfrm>
          <a:off x="3368735" y="7628"/>
          <a:ext cx="3024187" cy="3024187"/>
        </a:xfrm>
        <a:prstGeom prst="circularArrow">
          <a:avLst>
            <a:gd name="adj1" fmla="val 1605"/>
            <a:gd name="adj2" fmla="val 190560"/>
            <a:gd name="adj3" fmla="val 20395715"/>
            <a:gd name="adj4" fmla="val 13337297"/>
            <a:gd name="adj5" fmla="val 187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D7283-A64F-40E1-B485-3B96E7958BD3}">
      <dsp:nvSpPr>
        <dsp:cNvPr id="0" name=""/>
        <dsp:cNvSpPr/>
      </dsp:nvSpPr>
      <dsp:spPr>
        <a:xfrm>
          <a:off x="2957183" y="537672"/>
          <a:ext cx="1687886" cy="573136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CAROTID #1 (Very Low Dose Study)</a:t>
          </a:r>
        </a:p>
      </dsp:txBody>
      <dsp:txXfrm>
        <a:off x="2973970" y="554459"/>
        <a:ext cx="1654312" cy="539562"/>
      </dsp:txXfrm>
    </dsp:sp>
    <dsp:sp modelId="{A56FE19C-06F1-410B-AD2D-323BE90B74B4}">
      <dsp:nvSpPr>
        <dsp:cNvPr id="0" name=""/>
        <dsp:cNvSpPr/>
      </dsp:nvSpPr>
      <dsp:spPr>
        <a:xfrm>
          <a:off x="5196600" y="333005"/>
          <a:ext cx="2503784" cy="346595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Imaging and pathology on 5 CEA patients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3 mCi cGMP dose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Identification by U/S and histology of VP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Binding to VP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Binding and imaging of AAA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Resuming imaging studies with the addition of therapeutic markers on 5 CEA patients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5269933" y="406338"/>
        <a:ext cx="2357118" cy="2576582"/>
      </dsp:txXfrm>
    </dsp:sp>
    <dsp:sp modelId="{00EFE3D7-0293-4E37-8DF5-728C9E65D515}">
      <dsp:nvSpPr>
        <dsp:cNvPr id="0" name=""/>
        <dsp:cNvSpPr/>
      </dsp:nvSpPr>
      <dsp:spPr>
        <a:xfrm>
          <a:off x="5706438" y="3479289"/>
          <a:ext cx="1441246" cy="57313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CAROTID #2 (Low Dose Study)</a:t>
          </a:r>
        </a:p>
      </dsp:txBody>
      <dsp:txXfrm>
        <a:off x="5723225" y="3496076"/>
        <a:ext cx="1407672" cy="539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192" cy="45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9" tIns="46239" rIns="92479" bIns="46239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048" y="0"/>
            <a:ext cx="3025191" cy="45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9" tIns="46239" rIns="92479" bIns="46239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7660"/>
            <a:ext cx="3025192" cy="45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9" tIns="46239" rIns="92479" bIns="46239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048" y="8687660"/>
            <a:ext cx="3025191" cy="45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9" tIns="46239" rIns="92479" bIns="46239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pPr>
              <a:defRPr/>
            </a:pPr>
            <a:fld id="{8CDEDE74-19D4-43D3-A373-5172023454E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65348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192" cy="45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9" tIns="46239" rIns="92479" bIns="46239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048" y="0"/>
            <a:ext cx="3025191" cy="45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9" tIns="46239" rIns="92479" bIns="46239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437" y="4343049"/>
            <a:ext cx="5117366" cy="411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9" tIns="46239" rIns="92479" bIns="462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7660"/>
            <a:ext cx="3025192" cy="45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9" tIns="46239" rIns="92479" bIns="46239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048" y="8687660"/>
            <a:ext cx="3025191" cy="45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9" tIns="46239" rIns="92479" bIns="46239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pPr>
              <a:defRPr/>
            </a:pPr>
            <a:fld id="{369C5EC4-A42D-4619-B25C-8ECA8FF133B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25546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3325" y="685800"/>
            <a:ext cx="4573588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7400" y="4342781"/>
            <a:ext cx="5585441" cy="4115110"/>
          </a:xfrm>
          <a:noFill/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767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868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9C5EC4-A42D-4619-B25C-8ECA8FF133B1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41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91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36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9C5EC4-A42D-4619-B25C-8ECA8FF133B1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41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9C5EC4-A42D-4619-B25C-8ECA8FF133B1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41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85800" y="12192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85800" y="12192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725798" y="4050800"/>
            <a:ext cx="77724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tabLst>
                <a:tab pos="7658100" algn="r"/>
              </a:tabLst>
              <a:defRPr/>
            </a:pPr>
            <a:r>
              <a:rPr lang="en-US" sz="2400" b="1" kern="0" dirty="0">
                <a:latin typeface="+mj-lt"/>
                <a:ea typeface="+mj-ea"/>
                <a:cs typeface="+mj-cs"/>
              </a:rPr>
              <a:t>by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91328" y="1013011"/>
            <a:ext cx="8135470" cy="829235"/>
          </a:xfrm>
          <a:noFill/>
          <a:ln w="9525" algn="ctr">
            <a:noFill/>
            <a:miter lim="800000"/>
            <a:headEnd/>
            <a:tailEnd/>
          </a:ln>
        </p:spPr>
        <p:txBody>
          <a:bodyPr anchor="t"/>
          <a:lstStyle>
            <a:lvl1pPr algn="ctr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577880" y="5675313"/>
            <a:ext cx="8148918" cy="9144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13" y="1949831"/>
            <a:ext cx="2259732" cy="21704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869998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803551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2929811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85800" y="12192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85800" y="12192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08530" y="1013011"/>
            <a:ext cx="8135470" cy="829235"/>
          </a:xfrm>
          <a:noFill/>
          <a:ln w="9525" algn="ctr">
            <a:noFill/>
            <a:miter lim="800000"/>
            <a:headEnd/>
            <a:tailEnd/>
          </a:ln>
        </p:spPr>
        <p:txBody>
          <a:bodyPr anchor="t"/>
          <a:lstStyle>
            <a:lvl1pPr algn="ctr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995082" y="5675313"/>
            <a:ext cx="8148918" cy="9144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50" y="2852925"/>
            <a:ext cx="1613010" cy="154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3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8" name="Line 21"/>
          <p:cNvSpPr>
            <a:spLocks noChangeShapeType="1"/>
          </p:cNvSpPr>
          <p:nvPr userDrawn="1"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00774"/>
            <a:ext cx="7772400" cy="4242825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itchFamily="2" charset="2"/>
              <a:buChar char="q"/>
              <a:defRPr/>
            </a:lvl1pPr>
            <a:lvl2pPr marL="641350" indent="-285750">
              <a:buFont typeface="Wingdings" pitchFamily="2" charset="2"/>
              <a:buChar char="q"/>
              <a:defRPr/>
            </a:lvl2pPr>
            <a:lvl3pPr marL="1054100" indent="-342900">
              <a:buFont typeface="Wingdings" pitchFamily="2" charset="2"/>
              <a:buChar char="q"/>
              <a:defRPr/>
            </a:lvl3pPr>
            <a:lvl4pPr marL="1460500" indent="-342900">
              <a:buFont typeface="Wingdings" pitchFamily="2" charset="2"/>
              <a:buChar char="q"/>
              <a:defRPr/>
            </a:lvl4pPr>
            <a:lvl5pPr marL="1803400" indent="-342900">
              <a:buFont typeface="Wingdings" pitchFamily="2" charset="2"/>
              <a:buChar char="q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698500" y="914400"/>
            <a:ext cx="7747000" cy="5238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5297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8504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4306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8" name="Line 21"/>
          <p:cNvSpPr>
            <a:spLocks noChangeShapeType="1"/>
          </p:cNvSpPr>
          <p:nvPr userDrawn="1"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25" algn="r"/>
                <a:tab pos="7658100" algn="r"/>
              </a:tabLst>
              <a:defRPr lang="en-US" sz="1600" b="1" dirty="0">
                <a:solidFill>
                  <a:srgbClr val="6F88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10"/>
          </p:nvPr>
        </p:nvSpPr>
        <p:spPr>
          <a:xfrm>
            <a:off x="698500" y="914400"/>
            <a:ext cx="7747000" cy="5238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4525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10" name="Line 21"/>
          <p:cNvSpPr>
            <a:spLocks noChangeShapeType="1"/>
          </p:cNvSpPr>
          <p:nvPr userDrawn="1"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100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9"/>
          <p:cNvSpPr>
            <a:spLocks noGrp="1"/>
          </p:cNvSpPr>
          <p:nvPr>
            <p:ph sz="quarter" idx="10"/>
          </p:nvPr>
        </p:nvSpPr>
        <p:spPr>
          <a:xfrm>
            <a:off x="698500" y="914400"/>
            <a:ext cx="7747000" cy="5238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6386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229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8" name="Line 21"/>
          <p:cNvSpPr>
            <a:spLocks noChangeShapeType="1"/>
          </p:cNvSpPr>
          <p:nvPr userDrawn="1"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00774"/>
            <a:ext cx="7772400" cy="4242825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itchFamily="2" charset="2"/>
              <a:buChar char="q"/>
              <a:defRPr/>
            </a:lvl1pPr>
            <a:lvl2pPr marL="641350" indent="-285750">
              <a:buFont typeface="Wingdings" pitchFamily="2" charset="2"/>
              <a:buChar char="q"/>
              <a:defRPr/>
            </a:lvl2pPr>
            <a:lvl3pPr marL="1054100" indent="-342900">
              <a:buFont typeface="Wingdings" pitchFamily="2" charset="2"/>
              <a:buChar char="q"/>
              <a:defRPr/>
            </a:lvl3pPr>
            <a:lvl4pPr marL="1460500" indent="-342900">
              <a:buFont typeface="Wingdings" pitchFamily="2" charset="2"/>
              <a:buChar char="q"/>
              <a:defRPr/>
            </a:lvl4pPr>
            <a:lvl5pPr marL="1803400" indent="-342900">
              <a:buFont typeface="Wingdings" pitchFamily="2" charset="2"/>
              <a:buChar char="q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698500" y="914400"/>
            <a:ext cx="7747000" cy="5238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8" name="Line 21"/>
          <p:cNvSpPr>
            <a:spLocks noChangeShapeType="1"/>
          </p:cNvSpPr>
          <p:nvPr userDrawn="1"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00774"/>
            <a:ext cx="7772400" cy="4242825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itchFamily="2" charset="2"/>
              <a:buChar char="q"/>
              <a:defRPr/>
            </a:lvl1pPr>
            <a:lvl2pPr marL="641350" indent="-285750">
              <a:buFont typeface="Wingdings" pitchFamily="2" charset="2"/>
              <a:buChar char="q"/>
              <a:defRPr/>
            </a:lvl2pPr>
            <a:lvl3pPr marL="1054100" indent="-342900">
              <a:buFont typeface="Wingdings" pitchFamily="2" charset="2"/>
              <a:buChar char="q"/>
              <a:defRPr/>
            </a:lvl3pPr>
            <a:lvl4pPr marL="1460500" indent="-342900">
              <a:buFont typeface="Wingdings" pitchFamily="2" charset="2"/>
              <a:buChar char="q"/>
              <a:defRPr/>
            </a:lvl4pPr>
            <a:lvl5pPr marL="1803400" indent="-342900">
              <a:buFont typeface="Wingdings" pitchFamily="2" charset="2"/>
              <a:buChar char="q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698500" y="914400"/>
            <a:ext cx="7747000" cy="5238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1078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8" name="Line 21"/>
          <p:cNvSpPr>
            <a:spLocks noChangeShapeType="1"/>
          </p:cNvSpPr>
          <p:nvPr userDrawn="1"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00774"/>
            <a:ext cx="7772400" cy="4242825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itchFamily="2" charset="2"/>
              <a:buChar char="q"/>
              <a:defRPr/>
            </a:lvl1pPr>
            <a:lvl2pPr marL="641350" indent="-285750">
              <a:buFont typeface="Wingdings" pitchFamily="2" charset="2"/>
              <a:buChar char="q"/>
              <a:defRPr/>
            </a:lvl2pPr>
            <a:lvl3pPr marL="1054100" indent="-342900">
              <a:buFont typeface="Wingdings" pitchFamily="2" charset="2"/>
              <a:buChar char="q"/>
              <a:defRPr/>
            </a:lvl3pPr>
            <a:lvl4pPr marL="1460500" indent="-342900">
              <a:buFont typeface="Wingdings" pitchFamily="2" charset="2"/>
              <a:buChar char="q"/>
              <a:defRPr/>
            </a:lvl4pPr>
            <a:lvl5pPr marL="1803400" indent="-342900">
              <a:buFont typeface="Wingdings" pitchFamily="2" charset="2"/>
              <a:buChar char="q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698500" y="914400"/>
            <a:ext cx="7747000" cy="5238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5490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1877A-029B-4ECD-95A1-517B65C92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FD7-51DC-47A6-A244-AD08F9924D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1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1877A-029B-4ECD-95A1-517B65C92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FD7-51DC-47A6-A244-AD08F9924D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30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1877A-029B-4ECD-95A1-517B65C92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FD7-51DC-47A6-A244-AD08F9924D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63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1877A-029B-4ECD-95A1-517B65C92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FD7-51DC-47A6-A244-AD08F9924D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68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1877A-029B-4ECD-95A1-517B65C92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FD7-51DC-47A6-A244-AD08F9924D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93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1877A-029B-4ECD-95A1-517B65C92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FD7-51DC-47A6-A244-AD08F9924D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7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1877A-029B-4ECD-95A1-517B65C92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FD7-51DC-47A6-A244-AD08F9924D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32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1877A-029B-4ECD-95A1-517B65C92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FD7-51DC-47A6-A244-AD08F9924D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2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8" name="Line 21"/>
          <p:cNvSpPr>
            <a:spLocks noChangeShapeType="1"/>
          </p:cNvSpPr>
          <p:nvPr userDrawn="1"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25" algn="r"/>
                <a:tab pos="7658100" algn="r"/>
              </a:tabLst>
              <a:defRPr lang="en-US" sz="1600" b="1" dirty="0">
                <a:solidFill>
                  <a:srgbClr val="6F88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10"/>
          </p:nvPr>
        </p:nvSpPr>
        <p:spPr>
          <a:xfrm>
            <a:off x="698500" y="914400"/>
            <a:ext cx="7747000" cy="5238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1877A-029B-4ECD-95A1-517B65C92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FD7-51DC-47A6-A244-AD08F9924D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794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1877A-029B-4ECD-95A1-517B65C92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FD7-51DC-47A6-A244-AD08F9924D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89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1877A-029B-4ECD-95A1-517B65C92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2FD7-51DC-47A6-A244-AD08F9924D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04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85800" y="12192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85800" y="12192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725798" y="4050800"/>
            <a:ext cx="77724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tabLst>
                <a:tab pos="7658100" algn="r"/>
              </a:tabLst>
              <a:defRPr/>
            </a:pPr>
            <a:r>
              <a:rPr lang="en-US" sz="2400" b="1" kern="0" dirty="0">
                <a:solidFill>
                  <a:srgbClr val="000000"/>
                </a:solidFill>
                <a:latin typeface="Times New Roman"/>
              </a:rPr>
              <a:t>by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91328" y="1013011"/>
            <a:ext cx="8135470" cy="829235"/>
          </a:xfrm>
          <a:noFill/>
          <a:ln w="9525" algn="ctr">
            <a:noFill/>
            <a:miter lim="800000"/>
            <a:headEnd/>
            <a:tailEnd/>
          </a:ln>
        </p:spPr>
        <p:txBody>
          <a:bodyPr anchor="t"/>
          <a:lstStyle>
            <a:lvl1pPr algn="ctr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577880" y="5675313"/>
            <a:ext cx="8148918" cy="9144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13" y="1949831"/>
            <a:ext cx="2259732" cy="217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33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8" name="Line 21"/>
          <p:cNvSpPr>
            <a:spLocks noChangeShapeType="1"/>
          </p:cNvSpPr>
          <p:nvPr userDrawn="1"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00774"/>
            <a:ext cx="7772400" cy="4242825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itchFamily="2" charset="2"/>
              <a:buChar char="q"/>
              <a:defRPr/>
            </a:lvl1pPr>
            <a:lvl2pPr marL="641350" indent="-285750">
              <a:buFont typeface="Wingdings" pitchFamily="2" charset="2"/>
              <a:buChar char="q"/>
              <a:defRPr/>
            </a:lvl2pPr>
            <a:lvl3pPr marL="1054100" indent="-342900">
              <a:buFont typeface="Wingdings" pitchFamily="2" charset="2"/>
              <a:buChar char="q"/>
              <a:defRPr/>
            </a:lvl3pPr>
            <a:lvl4pPr marL="1460500" indent="-342900">
              <a:buFont typeface="Wingdings" pitchFamily="2" charset="2"/>
              <a:buChar char="q"/>
              <a:defRPr/>
            </a:lvl4pPr>
            <a:lvl5pPr marL="1803400" indent="-342900">
              <a:buFont typeface="Wingdings" pitchFamily="2" charset="2"/>
              <a:buChar char="q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698500" y="914400"/>
            <a:ext cx="7747000" cy="5238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65178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8" name="Line 21"/>
          <p:cNvSpPr>
            <a:spLocks noChangeShapeType="1"/>
          </p:cNvSpPr>
          <p:nvPr userDrawn="1"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25" algn="r"/>
                <a:tab pos="7658100" algn="r"/>
              </a:tabLst>
              <a:defRPr lang="en-US" sz="1600" b="1" dirty="0">
                <a:solidFill>
                  <a:srgbClr val="6F88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10"/>
          </p:nvPr>
        </p:nvSpPr>
        <p:spPr>
          <a:xfrm>
            <a:off x="698500" y="914400"/>
            <a:ext cx="7747000" cy="5238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37132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10" name="Line 21"/>
          <p:cNvSpPr>
            <a:spLocks noChangeShapeType="1"/>
          </p:cNvSpPr>
          <p:nvPr userDrawn="1"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100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9"/>
          <p:cNvSpPr>
            <a:spLocks noGrp="1"/>
          </p:cNvSpPr>
          <p:nvPr>
            <p:ph sz="quarter" idx="10"/>
          </p:nvPr>
        </p:nvSpPr>
        <p:spPr>
          <a:xfrm>
            <a:off x="698500" y="914400"/>
            <a:ext cx="7747000" cy="5238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297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85800" y="12192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85800" y="12192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725798" y="4050800"/>
            <a:ext cx="77724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tabLst>
                <a:tab pos="7658100" algn="r"/>
              </a:tabLst>
              <a:defRPr/>
            </a:pPr>
            <a:r>
              <a:rPr lang="en-US" sz="2400" b="1" kern="0" dirty="0">
                <a:solidFill>
                  <a:srgbClr val="000000"/>
                </a:solidFill>
                <a:latin typeface="Times New Roman"/>
              </a:rPr>
              <a:t>by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91328" y="1013011"/>
            <a:ext cx="8135470" cy="829235"/>
          </a:xfrm>
          <a:noFill/>
          <a:ln w="9525" algn="ctr">
            <a:noFill/>
            <a:miter lim="800000"/>
            <a:headEnd/>
            <a:tailEnd/>
          </a:ln>
        </p:spPr>
        <p:txBody>
          <a:bodyPr anchor="t"/>
          <a:lstStyle>
            <a:lvl1pPr algn="ctr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577880" y="5675313"/>
            <a:ext cx="8148918" cy="9144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13" y="1949831"/>
            <a:ext cx="2259732" cy="217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265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8" name="Line 21"/>
          <p:cNvSpPr>
            <a:spLocks noChangeShapeType="1"/>
          </p:cNvSpPr>
          <p:nvPr userDrawn="1"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00774"/>
            <a:ext cx="7772400" cy="4242825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itchFamily="2" charset="2"/>
              <a:buChar char="q"/>
              <a:defRPr/>
            </a:lvl1pPr>
            <a:lvl2pPr marL="641350" indent="-285750">
              <a:buFont typeface="Wingdings" pitchFamily="2" charset="2"/>
              <a:buChar char="q"/>
              <a:defRPr/>
            </a:lvl2pPr>
            <a:lvl3pPr marL="1054100" indent="-342900">
              <a:buFont typeface="Wingdings" pitchFamily="2" charset="2"/>
              <a:buChar char="q"/>
              <a:defRPr/>
            </a:lvl3pPr>
            <a:lvl4pPr marL="1460500" indent="-342900">
              <a:buFont typeface="Wingdings" pitchFamily="2" charset="2"/>
              <a:buChar char="q"/>
              <a:defRPr/>
            </a:lvl4pPr>
            <a:lvl5pPr marL="1803400" indent="-342900">
              <a:buFont typeface="Wingdings" pitchFamily="2" charset="2"/>
              <a:buChar char="q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698500" y="914400"/>
            <a:ext cx="7747000" cy="5238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37656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8" name="Line 21"/>
          <p:cNvSpPr>
            <a:spLocks noChangeShapeType="1"/>
          </p:cNvSpPr>
          <p:nvPr userDrawn="1"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25" algn="r"/>
                <a:tab pos="7658100" algn="r"/>
              </a:tabLst>
              <a:defRPr lang="en-US" sz="1600" b="1" dirty="0">
                <a:solidFill>
                  <a:srgbClr val="6F88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10"/>
          </p:nvPr>
        </p:nvSpPr>
        <p:spPr>
          <a:xfrm>
            <a:off x="698500" y="914400"/>
            <a:ext cx="7747000" cy="5238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3280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/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10" name="Line 21"/>
          <p:cNvSpPr>
            <a:spLocks noChangeShapeType="1"/>
          </p:cNvSpPr>
          <p:nvPr userDrawn="1"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100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9"/>
          <p:cNvSpPr>
            <a:spLocks noGrp="1"/>
          </p:cNvSpPr>
          <p:nvPr>
            <p:ph sz="quarter" idx="10"/>
          </p:nvPr>
        </p:nvSpPr>
        <p:spPr>
          <a:xfrm>
            <a:off x="698500" y="914400"/>
            <a:ext cx="7747000" cy="5238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10" name="Line 21"/>
          <p:cNvSpPr>
            <a:spLocks noChangeShapeType="1"/>
          </p:cNvSpPr>
          <p:nvPr userDrawn="1"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100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9"/>
          <p:cNvSpPr>
            <a:spLocks noGrp="1"/>
          </p:cNvSpPr>
          <p:nvPr>
            <p:ph sz="quarter" idx="10"/>
          </p:nvPr>
        </p:nvSpPr>
        <p:spPr>
          <a:xfrm>
            <a:off x="698500" y="914400"/>
            <a:ext cx="7747000" cy="5238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5422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1F18-FEF6-498F-8772-6D4E20C6470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4198-7B0E-4F25-9544-032E66A9724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806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1F18-FEF6-498F-8772-6D4E20C6470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4198-7B0E-4F25-9544-032E66A9724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394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1F18-FEF6-498F-8772-6D4E20C6470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4198-7B0E-4F25-9544-032E66A9724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4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1F18-FEF6-498F-8772-6D4E20C6470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4198-7B0E-4F25-9544-032E66A9724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3604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1F18-FEF6-498F-8772-6D4E20C6470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4198-7B0E-4F25-9544-032E66A9724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428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1F18-FEF6-498F-8772-6D4E20C6470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4198-7B0E-4F25-9544-032E66A9724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468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1F18-FEF6-498F-8772-6D4E20C6470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4198-7B0E-4F25-9544-032E66A9724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383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1F18-FEF6-498F-8772-6D4E20C6470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4198-7B0E-4F25-9544-032E66A9724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371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1F18-FEF6-498F-8772-6D4E20C6470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4198-7B0E-4F25-9544-032E66A9724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01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561975" y="3946525"/>
            <a:ext cx="8185150" cy="946150"/>
          </a:xfrm>
          <a:prstGeom prst="rect">
            <a:avLst/>
          </a:prstGeom>
          <a:noFill/>
          <a:ln>
            <a:noFill/>
          </a:ln>
          <a:effectLst>
            <a:outerShdw dist="45791" dir="87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>
              <a:lnSpc>
                <a:spcPct val="95000"/>
              </a:lnSpc>
              <a:buClr>
                <a:srgbClr val="FDE25E"/>
              </a:buClr>
            </a:pPr>
            <a:endParaRPr lang="en-US" sz="2600" b="1" i="1">
              <a:solidFill>
                <a:srgbClr val="DDDDDD"/>
              </a:solidFill>
              <a:latin typeface="Arial"/>
              <a:ea typeface="ヒラギノ角ゴ Pro W3" pitchFamily="-111" charset="-128"/>
            </a:endParaRPr>
          </a:p>
          <a:p>
            <a:pPr algn="ctr">
              <a:lnSpc>
                <a:spcPct val="95000"/>
              </a:lnSpc>
              <a:buClr>
                <a:srgbClr val="FDE25E"/>
              </a:buClr>
            </a:pPr>
            <a:endParaRPr lang="en-US" sz="2600" b="1" i="1">
              <a:solidFill>
                <a:srgbClr val="DDDDDD"/>
              </a:solidFill>
              <a:latin typeface="Arial"/>
              <a:ea typeface="ヒラギノ角ゴ Pro W3" pitchFamily="-111" charset="-128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92163" y="1427163"/>
            <a:ext cx="7589837" cy="609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>
            <a:spAutoFit/>
          </a:bodyPr>
          <a:lstStyle>
            <a:lvl1pPr>
              <a:lnSpc>
                <a:spcPct val="85000"/>
              </a:lnSpc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224213"/>
            <a:ext cx="8185150" cy="889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45791" dir="8778596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Ctr="1"/>
          <a:lstStyle>
            <a:lvl1pPr marL="0" indent="0" algn="ctr">
              <a:buSzTx/>
              <a:buFontTx/>
              <a:buNone/>
              <a:defRPr sz="3400" i="1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41914567"/>
      </p:ext>
    </p:extLst>
  </p:cSld>
  <p:clrMapOvr>
    <a:masterClrMapping/>
  </p:clrMapOvr>
  <p:transition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1F18-FEF6-498F-8772-6D4E20C6470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4198-7B0E-4F25-9544-032E66A9724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349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1F18-FEF6-498F-8772-6D4E20C6470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4198-7B0E-4F25-9544-032E66A9724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8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8590336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795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95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5534390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7517361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569301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/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1045" name="Line 21"/>
          <p:cNvSpPr>
            <a:spLocks noChangeShapeType="1"/>
          </p:cNvSpPr>
          <p:nvPr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55" y="6324600"/>
            <a:ext cx="384050" cy="368877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149545" y="6386185"/>
            <a:ext cx="806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AE20246-D829-4D03-B177-411F5AF23B48}" type="slidenum">
              <a:rPr lang="en-US" sz="1050" smtClean="0">
                <a:latin typeface="+mn-lt"/>
              </a:rPr>
              <a:pPr algn="ctr"/>
              <a:t>‹#›</a:t>
            </a:fld>
            <a:endParaRPr lang="en-US" sz="1050" dirty="0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3" r:id="rId3"/>
    <p:sldLayoutId id="2147483885" r:id="rId4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9pPr>
    </p:titleStyle>
    <p:bodyStyle>
      <a:lvl1pPr marL="241300" indent="-2413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romanUcPeriod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596900" indent="-2413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2pPr>
      <a:lvl3pPr marL="1003300" indent="-2921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3pPr>
      <a:lvl4pPr marL="1346200" indent="-2286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4pPr>
      <a:lvl5pPr marL="1739900" indent="-2794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5pPr>
      <a:lvl6pPr marL="2197100" indent="-279400" algn="l" rtl="0" fontAlgn="base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6pPr>
      <a:lvl7pPr marL="2654300" indent="-279400" algn="l" rtl="0" fontAlgn="base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7pPr>
      <a:lvl8pPr marL="3111500" indent="-279400" algn="l" rtl="0" fontAlgn="base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8pPr>
      <a:lvl9pPr marL="3568700" indent="-279400" algn="l" rtl="0" fontAlgn="base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55575"/>
            <a:ext cx="776922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795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9307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SzPct val="110000"/>
        <a:buChar char="•"/>
        <a:defRPr sz="3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SzPct val="70000"/>
        <a:buFont typeface="Wingdings 2" pitchFamily="18" charset="2"/>
        <a:buChar char="¡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3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1045" name="Line 21"/>
          <p:cNvSpPr>
            <a:spLocks noChangeShapeType="1"/>
          </p:cNvSpPr>
          <p:nvPr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55" y="6324600"/>
            <a:ext cx="384050" cy="36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0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86" r:id="rId8"/>
    <p:sldLayoutId id="2147483987" r:id="rId9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9pPr>
    </p:titleStyle>
    <p:bodyStyle>
      <a:lvl1pPr marL="241300" indent="-2413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romanUcPeriod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596900" indent="-2413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2pPr>
      <a:lvl3pPr marL="1003300" indent="-2921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3pPr>
      <a:lvl4pPr marL="1346200" indent="-2286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4pPr>
      <a:lvl5pPr marL="1739900" indent="-2794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5pPr>
      <a:lvl6pPr marL="2197100" indent="-279400" algn="l" rtl="0" fontAlgn="base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6pPr>
      <a:lvl7pPr marL="2654300" indent="-279400" algn="l" rtl="0" fontAlgn="base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7pPr>
      <a:lvl8pPr marL="3111500" indent="-279400" algn="l" rtl="0" fontAlgn="base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8pPr>
      <a:lvl9pPr marL="3568700" indent="-279400" algn="l" rtl="0" fontAlgn="base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4F1877A-029B-4ECD-95A1-517B65C924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7/12/2017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202FD7-51DC-47A6-A244-AD08F9924D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571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1045" name="Line 21"/>
          <p:cNvSpPr>
            <a:spLocks noChangeShapeType="1"/>
          </p:cNvSpPr>
          <p:nvPr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55" y="6324600"/>
            <a:ext cx="384050" cy="368877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149545" y="6386185"/>
            <a:ext cx="806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AE20246-D829-4D03-B177-411F5AF23B48}" type="slidenum">
              <a:rPr lang="en-US" sz="1050" smtClean="0">
                <a:solidFill>
                  <a:srgbClr val="000000"/>
                </a:solidFill>
                <a:latin typeface="Times New Roman"/>
              </a:rPr>
              <a:pPr algn="ctr"/>
              <a:t>‹#›</a:t>
            </a:fld>
            <a:endParaRPr lang="en-US" sz="1050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19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9pPr>
    </p:titleStyle>
    <p:bodyStyle>
      <a:lvl1pPr marL="241300" indent="-2413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romanUcPeriod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596900" indent="-2413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2pPr>
      <a:lvl3pPr marL="1003300" indent="-2921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3pPr>
      <a:lvl4pPr marL="1346200" indent="-2286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4pPr>
      <a:lvl5pPr marL="1739900" indent="-2794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5pPr>
      <a:lvl6pPr marL="2197100" indent="-279400" algn="l" rtl="0" fontAlgn="base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6pPr>
      <a:lvl7pPr marL="2654300" indent="-279400" algn="l" rtl="0" fontAlgn="base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7pPr>
      <a:lvl8pPr marL="3111500" indent="-279400" algn="l" rtl="0" fontAlgn="base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8pPr>
      <a:lvl9pPr marL="3568700" indent="-279400" algn="l" rtl="0" fontAlgn="base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685800" y="762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7658100" algn="r"/>
              </a:tabLst>
              <a:defRPr/>
            </a:pPr>
            <a:endParaRPr lang="en-US" b="1" dirty="0">
              <a:solidFill>
                <a:srgbClr val="6F889B"/>
              </a:solidFill>
            </a:endParaRPr>
          </a:p>
        </p:txBody>
      </p:sp>
      <p:sp>
        <p:nvSpPr>
          <p:cNvPr id="1045" name="Line 21"/>
          <p:cNvSpPr>
            <a:spLocks noChangeShapeType="1"/>
          </p:cNvSpPr>
          <p:nvPr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3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55" y="6324600"/>
            <a:ext cx="384050" cy="368877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149545" y="6386185"/>
            <a:ext cx="806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AE20246-D829-4D03-B177-411F5AF23B48}" type="slidenum">
              <a:rPr lang="en-US" sz="1050" smtClean="0">
                <a:solidFill>
                  <a:srgbClr val="000000"/>
                </a:solidFill>
                <a:latin typeface="Times New Roman"/>
              </a:rPr>
              <a:pPr algn="ctr"/>
              <a:t>‹#›</a:t>
            </a:fld>
            <a:endParaRPr lang="en-US" sz="1050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38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7658100" algn="r"/>
        </a:tabLst>
        <a:defRPr sz="1600" b="1">
          <a:solidFill>
            <a:srgbClr val="6F889B"/>
          </a:solidFill>
          <a:latin typeface="Times New Roman" pitchFamily="18" charset="0"/>
        </a:defRPr>
      </a:lvl9pPr>
    </p:titleStyle>
    <p:bodyStyle>
      <a:lvl1pPr marL="241300" indent="-2413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romanUcPeriod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596900" indent="-2413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2pPr>
      <a:lvl3pPr marL="1003300" indent="-2921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3pPr>
      <a:lvl4pPr marL="1346200" indent="-2286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4pPr>
      <a:lvl5pPr marL="1739900" indent="-279400" algn="l" rtl="0" eaLnBrk="0" fontAlgn="base" hangingPunct="0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5pPr>
      <a:lvl6pPr marL="2197100" indent="-279400" algn="l" rtl="0" fontAlgn="base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6pPr>
      <a:lvl7pPr marL="2654300" indent="-279400" algn="l" rtl="0" fontAlgn="base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7pPr>
      <a:lvl8pPr marL="3111500" indent="-279400" algn="l" rtl="0" fontAlgn="base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8pPr>
      <a:lvl9pPr marL="3568700" indent="-279400" algn="l" rtl="0" fontAlgn="base">
        <a:spcBef>
          <a:spcPct val="100000"/>
        </a:spcBef>
        <a:spcAft>
          <a:spcPct val="0"/>
        </a:spcAft>
        <a:buFont typeface="Wingdings" pitchFamily="2" charset="2"/>
        <a:buAutoNum type="alphaUcPeriod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66"/>
            </a:gs>
            <a:gs pos="50000">
              <a:srgbClr val="000099"/>
            </a:gs>
            <a:gs pos="100000">
              <a:srgbClr val="00339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F901F18-FEF6-498F-8772-6D4E20C6470A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2017/7/12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C824198-7B0E-4F25-9544-032E66A9724C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75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image" Target="../media/image29.jpe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image" Target="../media/image18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image" Target="../media/image55.jpeg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46.jpe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4" Type="http://schemas.openxmlformats.org/officeDocument/2006/relationships/image" Target="../media/image57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.vml"/><Relationship Id="rId6" Type="http://schemas.openxmlformats.org/officeDocument/2006/relationships/oleObject" Target="???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1070" y="1086295"/>
            <a:ext cx="8141860" cy="1975926"/>
          </a:xfrm>
        </p:spPr>
        <p:txBody>
          <a:bodyPr/>
          <a:lstStyle/>
          <a:p>
            <a:pPr eaLnBrk="1" hangingPunct="1"/>
            <a:r>
              <a:rPr lang="en-US" sz="3600" dirty="0"/>
              <a:t>Simultaneous Localization and Treatment of Vulnerable Plaque by Tin-117m Conversion Electrons:</a:t>
            </a:r>
            <a:br>
              <a:rPr lang="en-US" sz="3600" dirty="0"/>
            </a:br>
            <a:r>
              <a:rPr lang="en-US" sz="3600" dirty="0"/>
              <a:t>First-in-Human Results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2665" y="3813050"/>
            <a:ext cx="8185150" cy="1894607"/>
          </a:xfrm>
        </p:spPr>
        <p:txBody>
          <a:bodyPr/>
          <a:lstStyle/>
          <a:p>
            <a:pPr eaLnBrk="1" hangingPunct="1"/>
            <a:r>
              <a:rPr lang="en-US" i="0" dirty="0"/>
              <a:t>Renu Virmani, MD</a:t>
            </a:r>
          </a:p>
          <a:p>
            <a:pPr eaLnBrk="1" hangingPunct="1"/>
            <a:r>
              <a:rPr lang="en-US" sz="2800" dirty="0"/>
              <a:t>CVPath Institute, Inc.</a:t>
            </a:r>
          </a:p>
          <a:p>
            <a:pPr eaLnBrk="1" hangingPunct="1"/>
            <a:r>
              <a:rPr lang="en-US" sz="2800" dirty="0"/>
              <a:t>Gaithersburg, Maryland, USA</a:t>
            </a:r>
          </a:p>
        </p:txBody>
      </p:sp>
      <p:pic>
        <p:nvPicPr>
          <p:cNvPr id="4" name="Picture 3" descr="C:\Users\syazdani.CVPATH\Desktop\CVpath\Conferences\TCT2010\CVPATH LOGO_transparent background white tex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3414" y="6302642"/>
            <a:ext cx="1228905" cy="53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2665" y="321607"/>
            <a:ext cx="8141860" cy="45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i="1" dirty="0"/>
              <a:t>Vulnerable Plaque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0376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151" y="16973"/>
            <a:ext cx="9117849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"/>
                <a:cs typeface="Arial"/>
              </a:rPr>
              <a:t>Overall Study Scheme:</a:t>
            </a:r>
          </a:p>
          <a:p>
            <a:pPr algn="ctr"/>
            <a:r>
              <a:rPr lang="en-US" sz="2400" b="1" i="1" dirty="0">
                <a:solidFill>
                  <a:schemeClr val="accent2"/>
                </a:solidFill>
                <a:latin typeface="Arial"/>
                <a:cs typeface="Arial"/>
              </a:rPr>
              <a:t>Tin-117m-Annexin V: the 2</a:t>
            </a:r>
            <a:r>
              <a:rPr lang="en-US" sz="2400" b="1" i="1" baseline="30000" dirty="0">
                <a:solidFill>
                  <a:schemeClr val="accent2"/>
                </a:solidFill>
                <a:latin typeface="Arial"/>
                <a:cs typeface="Arial"/>
              </a:rPr>
              <a:t>nd</a:t>
            </a:r>
            <a:r>
              <a:rPr lang="en-US" sz="2400" b="1" i="1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n-US" sz="2400" b="1" i="1" dirty="0" err="1">
                <a:solidFill>
                  <a:schemeClr val="accent2"/>
                </a:solidFill>
                <a:latin typeface="Arial"/>
                <a:cs typeface="Arial"/>
              </a:rPr>
              <a:t>ApoE</a:t>
            </a:r>
            <a:r>
              <a:rPr lang="en-US" sz="2400" b="1" i="1" dirty="0">
                <a:solidFill>
                  <a:schemeClr val="accent2"/>
                </a:solidFill>
                <a:latin typeface="Arial"/>
                <a:cs typeface="Arial"/>
              </a:rPr>
              <a:t> Mouse Study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85816" y="1060905"/>
            <a:ext cx="265729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Arial"/>
                <a:cs typeface="Arial"/>
              </a:rPr>
              <a:t>ApoE</a:t>
            </a:r>
            <a:r>
              <a:rPr lang="en-US" sz="2000" b="1" dirty="0">
                <a:latin typeface="Arial"/>
                <a:cs typeface="Arial"/>
              </a:rPr>
              <a:t> -/- (n=41 mice</a:t>
            </a:r>
            <a:r>
              <a:rPr lang="en-US" sz="2000" b="1" dirty="0"/>
              <a:t>)</a:t>
            </a:r>
          </a:p>
        </p:txBody>
      </p:sp>
      <p:cxnSp>
        <p:nvCxnSpPr>
          <p:cNvPr id="8" name="AutoShape 11"/>
          <p:cNvCxnSpPr>
            <a:cxnSpLocks noChangeShapeType="1"/>
          </p:cNvCxnSpPr>
          <p:nvPr/>
        </p:nvCxnSpPr>
        <p:spPr bwMode="auto">
          <a:xfrm rot="5400000">
            <a:off x="2316066" y="767989"/>
            <a:ext cx="628650" cy="2108200"/>
          </a:xfrm>
          <a:prstGeom prst="bentConnector3">
            <a:avLst>
              <a:gd name="adj1" fmla="val 50000"/>
            </a:avLst>
          </a:prstGeom>
          <a:noFill/>
          <a:ln w="19050" cmpd="sng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AutoShape 12"/>
          <p:cNvCxnSpPr>
            <a:cxnSpLocks noChangeShapeType="1"/>
          </p:cNvCxnSpPr>
          <p:nvPr/>
        </p:nvCxnSpPr>
        <p:spPr bwMode="auto">
          <a:xfrm rot="16200000" flipH="1">
            <a:off x="6173812" y="909793"/>
            <a:ext cx="627062" cy="1846262"/>
          </a:xfrm>
          <a:prstGeom prst="bentConnector3">
            <a:avLst>
              <a:gd name="adj1" fmla="val 51611"/>
            </a:avLst>
          </a:prstGeom>
          <a:noFill/>
          <a:ln w="19050" cmpd="sng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642757" y="2392065"/>
            <a:ext cx="186706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saline injection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080115" y="3309257"/>
            <a:ext cx="1040018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Group I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(n=12)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8656" y="3309257"/>
            <a:ext cx="1111277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Group II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(n=9)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23573" y="3309257"/>
            <a:ext cx="1223412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Group IV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(n=9)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85105" y="2392065"/>
            <a:ext cx="4234980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1.0                     1.7 		3.4  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13722" y="3309257"/>
            <a:ext cx="117852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Group III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(n=11)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95250" y="2008015"/>
            <a:ext cx="1415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Dose (µ</a:t>
            </a:r>
            <a:r>
              <a:rPr lang="en-US" sz="2000" dirty="0" err="1">
                <a:latin typeface="Arial"/>
                <a:cs typeface="Arial"/>
              </a:rPr>
              <a:t>Ci</a:t>
            </a:r>
            <a:r>
              <a:rPr lang="en-US" sz="2000" dirty="0">
                <a:latin typeface="Arial"/>
                <a:cs typeface="Arial"/>
              </a:rPr>
              <a:t>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576291" y="2852925"/>
            <a:ext cx="0" cy="423675"/>
          </a:xfrm>
          <a:prstGeom prst="straightConnector1">
            <a:avLst/>
          </a:prstGeom>
          <a:ln w="190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756724" y="2852925"/>
            <a:ext cx="0" cy="4236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596699" y="2852925"/>
            <a:ext cx="0" cy="4236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410474" y="2852925"/>
            <a:ext cx="10886" cy="4236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608557" y="4853446"/>
            <a:ext cx="443842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western diet</a:t>
            </a:r>
            <a:endParaRPr lang="en-US" sz="200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42757" y="4751353"/>
            <a:ext cx="7404228" cy="12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608558" y="4399257"/>
            <a:ext cx="0" cy="36467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408215" y="4374105"/>
            <a:ext cx="115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12 weeks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445740" y="4399257"/>
            <a:ext cx="0" cy="36467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899193" y="4374105"/>
            <a:ext cx="128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6±1 weeks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9065" y="4374105"/>
            <a:ext cx="128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8±1 weeks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6854" y="4854946"/>
            <a:ext cx="292655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normal chow diet</a:t>
            </a:r>
            <a:endParaRPr lang="en-US" sz="2000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445740" y="5304643"/>
            <a:ext cx="0" cy="417888"/>
          </a:xfrm>
          <a:prstGeom prst="straightConnector1">
            <a:avLst/>
          </a:prstGeom>
          <a:ln w="190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878484" y="5707040"/>
            <a:ext cx="1125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injection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8012156" y="5293568"/>
            <a:ext cx="0" cy="417888"/>
          </a:xfrm>
          <a:prstGeom prst="straightConnector1">
            <a:avLst/>
          </a:prstGeom>
          <a:ln w="190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579763" y="5695965"/>
            <a:ext cx="28696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Termination</a:t>
            </a:r>
          </a:p>
          <a:p>
            <a:pPr algn="ctr"/>
            <a:r>
              <a:rPr lang="en-US" sz="1600" b="1" dirty="0">
                <a:latin typeface="Arial"/>
                <a:cs typeface="Arial"/>
              </a:rPr>
              <a:t>(histology)</a:t>
            </a:r>
          </a:p>
        </p:txBody>
      </p:sp>
    </p:spTree>
    <p:extLst>
      <p:ext uri="{BB962C8B-B14F-4D97-AF65-F5344CB8AC3E}">
        <p14:creationId xmlns:p14="http://schemas.microsoft.com/office/powerpoint/2010/main" val="1395418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4936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Macrophage and Smooth Muscle Cell Expression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 the Brachiocephalic Arteries: the 2</a:t>
            </a:r>
            <a:r>
              <a:rPr lang="en-US" sz="2400" b="1" baseline="30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ApoE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Mouse Study</a:t>
            </a:r>
          </a:p>
        </p:txBody>
      </p:sp>
      <p:pic>
        <p:nvPicPr>
          <p:cNvPr id="34" name="Picture 8" descr="Y:\non-GLP\Clear Vascular\Clear Vascular (CLRIN00235)Mice2011 and 2012\Clear Vascular (CLRIN00235) Mice 2012\CLRIN00235 Histo Images\Brachiocephalic (Mac3)\CV28253 IV-7 BC 53 Mac3 10x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0" t="6543" r="1959" b="3183"/>
          <a:stretch/>
        </p:blipFill>
        <p:spPr bwMode="auto">
          <a:xfrm>
            <a:off x="5342493" y="3310921"/>
            <a:ext cx="1702245" cy="1336151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Y:\non-GLP\Clear Vascular\Clear Vascular (CLRIN00235)Mice2011 and 2012\Clear Vascular (CLRIN00235) Mice 2012\CLRIN00235 Histo Images\Brachiocephalic (Movat)\28226 I-11 22_10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" y="1747345"/>
            <a:ext cx="1702245" cy="1486534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Y:\non-GLP\Clear Vascular\Clear Vascular (CLRIN00235)Mice2011 and 2012\Clear Vascular (CLRIN00235) Mice 2012\CLRIN00235 Histo Images\Brachiocephalic (Movat)\28235 II-11 2_10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159" y="1747344"/>
            <a:ext cx="1683331" cy="1472914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Y:\non-GLP\Clear Vascular\Clear Vascular (CLRIN00235)Mice2011 and 2012\Clear Vascular (CLRIN00235) Mice 2012\CLRIN00235 Histo Images\Brachiocephalic (Movat)\28253 IV-7 52_10x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"/>
          <a:stretch/>
        </p:blipFill>
        <p:spPr bwMode="auto">
          <a:xfrm>
            <a:off x="5337068" y="1747345"/>
            <a:ext cx="1702245" cy="1595668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1" descr="Y:\non-GLP\Clear Vascular\Clear Vascular (CLRIN00235)Mice2011 and 2012\Clear Vascular (CLRIN00235) Mice 2012\CLRIN00235 Histo Images\Brachiocephalic (Movat)\28239 III-4 42_10x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/>
          <a:stretch/>
        </p:blipFill>
        <p:spPr bwMode="auto">
          <a:xfrm>
            <a:off x="3645510" y="1747345"/>
            <a:ext cx="1579306" cy="1568630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" descr="Y:\non-GLP\Clear Vascular\Clear Vascular (CLRIN00235)Mice2011 and 2012\Clear Vascular (CLRIN00235) Mice 2012\CLRIN00235 Histo Images\Brachiocephalic (Mac3)\CV28226 I-11 BC 23 Mac3 10x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t="7699"/>
          <a:stretch/>
        </p:blipFill>
        <p:spPr bwMode="auto">
          <a:xfrm>
            <a:off x="46963" y="3226672"/>
            <a:ext cx="1702245" cy="1458257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Y:\non-GLP\Clear Vascular\Clear Vascular (CLRIN00235)Mice2011 and 2012\Clear Vascular (CLRIN00235) Mice 2012\CLRIN00235 Histo Images\Brachiocephalic (Mac3)\CV28235 II-11 BC 5 Mac3 10x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5735"/>
          <a:stretch/>
        </p:blipFill>
        <p:spPr bwMode="auto">
          <a:xfrm>
            <a:off x="1857159" y="3218849"/>
            <a:ext cx="1683331" cy="1428544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Y:\non-GLP\Clear Vascular\Clear Vascular (CLRIN00235)Mice2011 and 2012\Clear Vascular (CLRIN00235) Mice 2012\CLRIN00235 Histo Images\Brachiocephalic (Mac3)\CV28239 III-4 BC 43 Mac3 10x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7" t="9363" r="1313" b="4083"/>
          <a:stretch/>
        </p:blipFill>
        <p:spPr bwMode="auto">
          <a:xfrm>
            <a:off x="3645510" y="3297315"/>
            <a:ext cx="1579306" cy="1327155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Y:\non-GLP\Clear Vascular\Clear Vascular (CLRIN00235)Mice2011 and 2012\Clear Vascular (CLRIN00235) Mice 2012\CLRIN00235 Histo Images\Brachiocephalic (SMA)\CV28226 I-11 BC 25 repeat SMA 10x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8" t="14479"/>
          <a:stretch/>
        </p:blipFill>
        <p:spPr bwMode="auto">
          <a:xfrm>
            <a:off x="46963" y="4693242"/>
            <a:ext cx="1702245" cy="1381769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Y:\non-GLP\Clear Vascular\Clear Vascular (CLRIN00235)Mice2011 and 2012\Clear Vascular (CLRIN00235) Mice 2012\CLRIN00235 Histo Images\Brachiocephalic (SMA)\CV28235 II-11 BC 6 repeat SMA 10x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9" t="6013"/>
          <a:stretch/>
        </p:blipFill>
        <p:spPr bwMode="auto">
          <a:xfrm>
            <a:off x="1857159" y="4631911"/>
            <a:ext cx="1683331" cy="1452222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Y:\non-GLP\Clear Vascular\Clear Vascular (CLRIN00235)Mice2011 and 2012\Clear Vascular (CLRIN00235) Mice 2012\CLRIN00235 Histo Images\Brachiocephalic (SMA)\CV28239 III-4 BC 44 SMA 10x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5" t="7696" r="2651" b="5036"/>
          <a:stretch/>
        </p:blipFill>
        <p:spPr bwMode="auto">
          <a:xfrm>
            <a:off x="3649252" y="4636365"/>
            <a:ext cx="1575564" cy="1415135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Y:\non-GLP\Clear Vascular\Clear Vascular (CLRIN00235)Mice2011 and 2012\Clear Vascular (CLRIN00235) Mice 2012\CLRIN00235 Histo Images\Brachiocephalic (SMA)\CV28253 IV-7 BC 54 SMA 10x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7920" r="1386" b="3091"/>
          <a:stretch/>
        </p:blipFill>
        <p:spPr bwMode="auto">
          <a:xfrm>
            <a:off x="5337068" y="4646742"/>
            <a:ext cx="1702245" cy="1403708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25105" y="1226568"/>
            <a:ext cx="1145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Control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890104" y="1088069"/>
            <a:ext cx="1650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 dose (1.0 µ</a:t>
            </a:r>
            <a:r>
              <a:rPr lang="en-US" sz="1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649252" y="1088069"/>
            <a:ext cx="168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Middle dose</a:t>
            </a:r>
          </a:p>
          <a:p>
            <a:pPr algn="ctr"/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(1.7 µ</a:t>
            </a:r>
            <a:r>
              <a:rPr lang="en-US" sz="1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42493" y="1088069"/>
            <a:ext cx="1702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 dose (3.4 µ</a:t>
            </a:r>
            <a:r>
              <a:rPr lang="en-US" sz="1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37766" y="968352"/>
            <a:ext cx="201310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Plaque Area (mm</a:t>
            </a:r>
            <a:r>
              <a:rPr lang="en-US" sz="1400" b="1" i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-9814" y="1715813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Movat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25580" y="3202623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Mac-3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-7797" y="4656952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-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SMA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807740" y="1708939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Movat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1791974" y="3182101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Mac-3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1809757" y="4595486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-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SMA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3574370" y="1716821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Movat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3572252" y="3258223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Mac-3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3576387" y="4603368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-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SMA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5302595" y="1700775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Movat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5273181" y="3308301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Mac-3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5277316" y="4614071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-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SMA</a:t>
            </a:r>
          </a:p>
        </p:txBody>
      </p:sp>
      <p:sp>
        <p:nvSpPr>
          <p:cNvPr id="250" name="Rectangle 205"/>
          <p:cNvSpPr>
            <a:spLocks noChangeArrowheads="1"/>
          </p:cNvSpPr>
          <p:nvPr/>
        </p:nvSpPr>
        <p:spPr bwMode="auto">
          <a:xfrm>
            <a:off x="7374083" y="2445591"/>
            <a:ext cx="37189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Control</a:t>
            </a:r>
          </a:p>
        </p:txBody>
      </p:sp>
      <p:grpSp>
        <p:nvGrpSpPr>
          <p:cNvPr id="264" name="Group 263"/>
          <p:cNvGrpSpPr>
            <a:grpSpLocks noChangeAspect="1"/>
          </p:cNvGrpSpPr>
          <p:nvPr/>
        </p:nvGrpSpPr>
        <p:grpSpPr>
          <a:xfrm>
            <a:off x="7106730" y="1223464"/>
            <a:ext cx="1941925" cy="1280160"/>
            <a:chOff x="7183540" y="1213629"/>
            <a:chExt cx="2203450" cy="1452563"/>
          </a:xfrm>
        </p:grpSpPr>
        <p:sp>
          <p:nvSpPr>
            <p:cNvPr id="159" name="Line 114"/>
            <p:cNvSpPr>
              <a:spLocks noChangeShapeType="1"/>
            </p:cNvSpPr>
            <p:nvPr/>
          </p:nvSpPr>
          <p:spPr bwMode="auto">
            <a:xfrm flipH="1">
              <a:off x="7345465" y="2586816"/>
              <a:ext cx="50800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" name="Rectangle 115"/>
            <p:cNvSpPr>
              <a:spLocks noChangeArrowheads="1"/>
            </p:cNvSpPr>
            <p:nvPr/>
          </p:nvSpPr>
          <p:spPr bwMode="auto">
            <a:xfrm>
              <a:off x="7183540" y="2534429"/>
              <a:ext cx="212725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0.00</a:t>
              </a:r>
              <a:endPara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1" name="Line 116"/>
            <p:cNvSpPr>
              <a:spLocks noChangeShapeType="1"/>
            </p:cNvSpPr>
            <p:nvPr/>
          </p:nvSpPr>
          <p:spPr bwMode="auto">
            <a:xfrm flipH="1">
              <a:off x="7366102" y="2475691"/>
              <a:ext cx="30162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2" name="Line 117"/>
            <p:cNvSpPr>
              <a:spLocks noChangeShapeType="1"/>
            </p:cNvSpPr>
            <p:nvPr/>
          </p:nvSpPr>
          <p:spPr bwMode="auto">
            <a:xfrm flipH="1">
              <a:off x="7345465" y="2366154"/>
              <a:ext cx="50800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" name="Rectangle 118"/>
            <p:cNvSpPr>
              <a:spLocks noChangeArrowheads="1"/>
            </p:cNvSpPr>
            <p:nvPr/>
          </p:nvSpPr>
          <p:spPr bwMode="auto">
            <a:xfrm>
              <a:off x="7183540" y="2313766"/>
              <a:ext cx="212725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0.05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" name="Line 119"/>
            <p:cNvSpPr>
              <a:spLocks noChangeShapeType="1"/>
            </p:cNvSpPr>
            <p:nvPr/>
          </p:nvSpPr>
          <p:spPr bwMode="auto">
            <a:xfrm flipH="1">
              <a:off x="7366102" y="2256616"/>
              <a:ext cx="30162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" name="Line 120"/>
            <p:cNvSpPr>
              <a:spLocks noChangeShapeType="1"/>
            </p:cNvSpPr>
            <p:nvPr/>
          </p:nvSpPr>
          <p:spPr bwMode="auto">
            <a:xfrm flipH="1">
              <a:off x="7345465" y="2145491"/>
              <a:ext cx="50800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6" name="Rectangle 121"/>
            <p:cNvSpPr>
              <a:spLocks noChangeArrowheads="1"/>
            </p:cNvSpPr>
            <p:nvPr/>
          </p:nvSpPr>
          <p:spPr bwMode="auto">
            <a:xfrm>
              <a:off x="7183540" y="2094691"/>
              <a:ext cx="212725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0.10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7" name="Line 122"/>
            <p:cNvSpPr>
              <a:spLocks noChangeShapeType="1"/>
            </p:cNvSpPr>
            <p:nvPr/>
          </p:nvSpPr>
          <p:spPr bwMode="auto">
            <a:xfrm flipH="1">
              <a:off x="7366102" y="2035954"/>
              <a:ext cx="30162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8" name="Line 123"/>
            <p:cNvSpPr>
              <a:spLocks noChangeShapeType="1"/>
            </p:cNvSpPr>
            <p:nvPr/>
          </p:nvSpPr>
          <p:spPr bwMode="auto">
            <a:xfrm flipH="1">
              <a:off x="7345465" y="1924829"/>
              <a:ext cx="50800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9" name="Rectangle 124"/>
            <p:cNvSpPr>
              <a:spLocks noChangeArrowheads="1"/>
            </p:cNvSpPr>
            <p:nvPr/>
          </p:nvSpPr>
          <p:spPr bwMode="auto">
            <a:xfrm>
              <a:off x="7183540" y="1874029"/>
              <a:ext cx="212725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0.15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0" name="Line 125"/>
            <p:cNvSpPr>
              <a:spLocks noChangeShapeType="1"/>
            </p:cNvSpPr>
            <p:nvPr/>
          </p:nvSpPr>
          <p:spPr bwMode="auto">
            <a:xfrm flipH="1">
              <a:off x="7366102" y="1815291"/>
              <a:ext cx="30162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1" name="Line 126"/>
            <p:cNvSpPr>
              <a:spLocks noChangeShapeType="1"/>
            </p:cNvSpPr>
            <p:nvPr/>
          </p:nvSpPr>
          <p:spPr bwMode="auto">
            <a:xfrm flipH="1">
              <a:off x="7345465" y="1705754"/>
              <a:ext cx="50800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2" name="Rectangle 127"/>
            <p:cNvSpPr>
              <a:spLocks noChangeArrowheads="1"/>
            </p:cNvSpPr>
            <p:nvPr/>
          </p:nvSpPr>
          <p:spPr bwMode="auto">
            <a:xfrm>
              <a:off x="7183540" y="1653366"/>
              <a:ext cx="212725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0.20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3" name="Line 128"/>
            <p:cNvSpPr>
              <a:spLocks noChangeShapeType="1"/>
            </p:cNvSpPr>
            <p:nvPr/>
          </p:nvSpPr>
          <p:spPr bwMode="auto">
            <a:xfrm flipH="1">
              <a:off x="7366102" y="1594629"/>
              <a:ext cx="30162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" name="Line 129"/>
            <p:cNvSpPr>
              <a:spLocks noChangeShapeType="1"/>
            </p:cNvSpPr>
            <p:nvPr/>
          </p:nvSpPr>
          <p:spPr bwMode="auto">
            <a:xfrm flipH="1">
              <a:off x="7345465" y="1485091"/>
              <a:ext cx="50800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5" name="Rectangle 130"/>
            <p:cNvSpPr>
              <a:spLocks noChangeArrowheads="1"/>
            </p:cNvSpPr>
            <p:nvPr/>
          </p:nvSpPr>
          <p:spPr bwMode="auto">
            <a:xfrm>
              <a:off x="7183540" y="1432704"/>
              <a:ext cx="212725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0.25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" name="Line 131"/>
            <p:cNvSpPr>
              <a:spLocks noChangeShapeType="1"/>
            </p:cNvSpPr>
            <p:nvPr/>
          </p:nvSpPr>
          <p:spPr bwMode="auto">
            <a:xfrm flipH="1">
              <a:off x="7366102" y="1373966"/>
              <a:ext cx="30162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7" name="Line 132"/>
            <p:cNvSpPr>
              <a:spLocks noChangeShapeType="1"/>
            </p:cNvSpPr>
            <p:nvPr/>
          </p:nvSpPr>
          <p:spPr bwMode="auto">
            <a:xfrm flipH="1">
              <a:off x="7345465" y="1264429"/>
              <a:ext cx="50800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8" name="Rectangle 133"/>
            <p:cNvSpPr>
              <a:spLocks noChangeArrowheads="1"/>
            </p:cNvSpPr>
            <p:nvPr/>
          </p:nvSpPr>
          <p:spPr bwMode="auto">
            <a:xfrm>
              <a:off x="7183540" y="1213629"/>
              <a:ext cx="212725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0.30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9" name="Rectangle 134"/>
            <p:cNvSpPr>
              <a:spLocks noChangeArrowheads="1"/>
            </p:cNvSpPr>
            <p:nvPr/>
          </p:nvSpPr>
          <p:spPr bwMode="auto">
            <a:xfrm>
              <a:off x="7396265" y="1264429"/>
              <a:ext cx="1990725" cy="13287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0" name="Line 135"/>
            <p:cNvSpPr>
              <a:spLocks noChangeShapeType="1"/>
            </p:cNvSpPr>
            <p:nvPr/>
          </p:nvSpPr>
          <p:spPr bwMode="auto">
            <a:xfrm>
              <a:off x="7396265" y="2005791"/>
              <a:ext cx="1982787" cy="0"/>
            </a:xfrm>
            <a:prstGeom prst="line">
              <a:avLst/>
            </a:prstGeom>
            <a:noFill/>
            <a:ln w="0">
              <a:solidFill>
                <a:srgbClr val="B7B7B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1" name="Line 136"/>
            <p:cNvSpPr>
              <a:spLocks noChangeShapeType="1"/>
            </p:cNvSpPr>
            <p:nvPr/>
          </p:nvSpPr>
          <p:spPr bwMode="auto">
            <a:xfrm>
              <a:off x="7675665" y="1962929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2" name="Line 137"/>
            <p:cNvSpPr>
              <a:spLocks noChangeShapeType="1"/>
            </p:cNvSpPr>
            <p:nvPr/>
          </p:nvSpPr>
          <p:spPr bwMode="auto">
            <a:xfrm>
              <a:off x="7689952" y="1888316"/>
              <a:ext cx="0" cy="153988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3" name="Line 138"/>
            <p:cNvSpPr>
              <a:spLocks noChangeShapeType="1"/>
            </p:cNvSpPr>
            <p:nvPr/>
          </p:nvSpPr>
          <p:spPr bwMode="auto">
            <a:xfrm>
              <a:off x="7675665" y="1888316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" name="Line 139"/>
            <p:cNvSpPr>
              <a:spLocks noChangeShapeType="1"/>
            </p:cNvSpPr>
            <p:nvPr/>
          </p:nvSpPr>
          <p:spPr bwMode="auto">
            <a:xfrm>
              <a:off x="7675665" y="2042304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" name="Line 140"/>
            <p:cNvSpPr>
              <a:spLocks noChangeShapeType="1"/>
            </p:cNvSpPr>
            <p:nvPr/>
          </p:nvSpPr>
          <p:spPr bwMode="auto">
            <a:xfrm>
              <a:off x="7661377" y="1697816"/>
              <a:ext cx="87312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" name="Line 141"/>
            <p:cNvSpPr>
              <a:spLocks noChangeShapeType="1"/>
            </p:cNvSpPr>
            <p:nvPr/>
          </p:nvSpPr>
          <p:spPr bwMode="auto">
            <a:xfrm>
              <a:off x="7661377" y="2234391"/>
              <a:ext cx="87312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7" name="Line 142"/>
            <p:cNvSpPr>
              <a:spLocks noChangeShapeType="1"/>
            </p:cNvSpPr>
            <p:nvPr/>
          </p:nvSpPr>
          <p:spPr bwMode="auto">
            <a:xfrm>
              <a:off x="8196365" y="2116916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8" name="Line 143"/>
            <p:cNvSpPr>
              <a:spLocks noChangeShapeType="1"/>
            </p:cNvSpPr>
            <p:nvPr/>
          </p:nvSpPr>
          <p:spPr bwMode="auto">
            <a:xfrm>
              <a:off x="8212240" y="2042304"/>
              <a:ext cx="0" cy="155575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9" name="Line 144"/>
            <p:cNvSpPr>
              <a:spLocks noChangeShapeType="1"/>
            </p:cNvSpPr>
            <p:nvPr/>
          </p:nvSpPr>
          <p:spPr bwMode="auto">
            <a:xfrm>
              <a:off x="8196365" y="2042304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0" name="Line 145"/>
            <p:cNvSpPr>
              <a:spLocks noChangeShapeType="1"/>
            </p:cNvSpPr>
            <p:nvPr/>
          </p:nvSpPr>
          <p:spPr bwMode="auto">
            <a:xfrm>
              <a:off x="8196365" y="2197879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1" name="Line 146"/>
            <p:cNvSpPr>
              <a:spLocks noChangeShapeType="1"/>
            </p:cNvSpPr>
            <p:nvPr/>
          </p:nvSpPr>
          <p:spPr bwMode="auto">
            <a:xfrm>
              <a:off x="8182077" y="1896254"/>
              <a:ext cx="889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2" name="Line 147"/>
            <p:cNvSpPr>
              <a:spLocks noChangeShapeType="1"/>
            </p:cNvSpPr>
            <p:nvPr/>
          </p:nvSpPr>
          <p:spPr bwMode="auto">
            <a:xfrm>
              <a:off x="8182077" y="2343929"/>
              <a:ext cx="889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3" name="Line 148"/>
            <p:cNvSpPr>
              <a:spLocks noChangeShapeType="1"/>
            </p:cNvSpPr>
            <p:nvPr/>
          </p:nvSpPr>
          <p:spPr bwMode="auto">
            <a:xfrm>
              <a:off x="8667852" y="1910541"/>
              <a:ext cx="42862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" name="Line 149"/>
            <p:cNvSpPr>
              <a:spLocks noChangeShapeType="1"/>
            </p:cNvSpPr>
            <p:nvPr/>
          </p:nvSpPr>
          <p:spPr bwMode="auto">
            <a:xfrm>
              <a:off x="8682140" y="1837516"/>
              <a:ext cx="0" cy="161925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" name="Line 150"/>
            <p:cNvSpPr>
              <a:spLocks noChangeShapeType="1"/>
            </p:cNvSpPr>
            <p:nvPr/>
          </p:nvSpPr>
          <p:spPr bwMode="auto">
            <a:xfrm>
              <a:off x="8667852" y="1837516"/>
              <a:ext cx="42862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6" name="Line 151"/>
            <p:cNvSpPr>
              <a:spLocks noChangeShapeType="1"/>
            </p:cNvSpPr>
            <p:nvPr/>
          </p:nvSpPr>
          <p:spPr bwMode="auto">
            <a:xfrm>
              <a:off x="8667852" y="1999441"/>
              <a:ext cx="42862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7" name="Line 152"/>
            <p:cNvSpPr>
              <a:spLocks noChangeShapeType="1"/>
            </p:cNvSpPr>
            <p:nvPr/>
          </p:nvSpPr>
          <p:spPr bwMode="auto">
            <a:xfrm>
              <a:off x="8645627" y="1661304"/>
              <a:ext cx="87312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8" name="Line 153"/>
            <p:cNvSpPr>
              <a:spLocks noChangeShapeType="1"/>
            </p:cNvSpPr>
            <p:nvPr/>
          </p:nvSpPr>
          <p:spPr bwMode="auto">
            <a:xfrm>
              <a:off x="8645627" y="2182004"/>
              <a:ext cx="87312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9" name="Line 154"/>
            <p:cNvSpPr>
              <a:spLocks noChangeShapeType="1"/>
            </p:cNvSpPr>
            <p:nvPr/>
          </p:nvSpPr>
          <p:spPr bwMode="auto">
            <a:xfrm>
              <a:off x="9137752" y="2028016"/>
              <a:ext cx="42862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0" name="Line 155"/>
            <p:cNvSpPr>
              <a:spLocks noChangeShapeType="1"/>
            </p:cNvSpPr>
            <p:nvPr/>
          </p:nvSpPr>
          <p:spPr bwMode="auto">
            <a:xfrm>
              <a:off x="9152040" y="1932766"/>
              <a:ext cx="0" cy="19050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1" name="Line 156"/>
            <p:cNvSpPr>
              <a:spLocks noChangeShapeType="1"/>
            </p:cNvSpPr>
            <p:nvPr/>
          </p:nvSpPr>
          <p:spPr bwMode="auto">
            <a:xfrm>
              <a:off x="9137752" y="1932766"/>
              <a:ext cx="42862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2" name="Line 157"/>
            <p:cNvSpPr>
              <a:spLocks noChangeShapeType="1"/>
            </p:cNvSpPr>
            <p:nvPr/>
          </p:nvSpPr>
          <p:spPr bwMode="auto">
            <a:xfrm>
              <a:off x="9137752" y="2123266"/>
              <a:ext cx="42862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3" name="Line 158"/>
            <p:cNvSpPr>
              <a:spLocks noChangeShapeType="1"/>
            </p:cNvSpPr>
            <p:nvPr/>
          </p:nvSpPr>
          <p:spPr bwMode="auto">
            <a:xfrm>
              <a:off x="9121877" y="1742266"/>
              <a:ext cx="889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" name="Line 159"/>
            <p:cNvSpPr>
              <a:spLocks noChangeShapeType="1"/>
            </p:cNvSpPr>
            <p:nvPr/>
          </p:nvSpPr>
          <p:spPr bwMode="auto">
            <a:xfrm>
              <a:off x="9121877" y="2315354"/>
              <a:ext cx="889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" name="Rectangle 160"/>
            <p:cNvSpPr>
              <a:spLocks noChangeArrowheads="1"/>
            </p:cNvSpPr>
            <p:nvPr/>
          </p:nvSpPr>
          <p:spPr bwMode="auto">
            <a:xfrm>
              <a:off x="7689952" y="2021666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6" name="Rectangle 161"/>
            <p:cNvSpPr>
              <a:spLocks noChangeArrowheads="1"/>
            </p:cNvSpPr>
            <p:nvPr/>
          </p:nvSpPr>
          <p:spPr bwMode="auto">
            <a:xfrm>
              <a:off x="7689952" y="2366154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7" name="Rectangle 162"/>
            <p:cNvSpPr>
              <a:spLocks noChangeArrowheads="1"/>
            </p:cNvSpPr>
            <p:nvPr/>
          </p:nvSpPr>
          <p:spPr bwMode="auto">
            <a:xfrm>
              <a:off x="7689952" y="2021666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8" name="Rectangle 163"/>
            <p:cNvSpPr>
              <a:spLocks noChangeArrowheads="1"/>
            </p:cNvSpPr>
            <p:nvPr/>
          </p:nvSpPr>
          <p:spPr bwMode="auto">
            <a:xfrm>
              <a:off x="7689952" y="1932766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9" name="Rectangle 164"/>
            <p:cNvSpPr>
              <a:spLocks noChangeArrowheads="1"/>
            </p:cNvSpPr>
            <p:nvPr/>
          </p:nvSpPr>
          <p:spPr bwMode="auto">
            <a:xfrm>
              <a:off x="7689952" y="2285191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0" name="Rectangle 165"/>
            <p:cNvSpPr>
              <a:spLocks noChangeArrowheads="1"/>
            </p:cNvSpPr>
            <p:nvPr/>
          </p:nvSpPr>
          <p:spPr bwMode="auto">
            <a:xfrm>
              <a:off x="7689952" y="1888316"/>
              <a:ext cx="14287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1" name="Rectangle 166"/>
            <p:cNvSpPr>
              <a:spLocks noChangeArrowheads="1"/>
            </p:cNvSpPr>
            <p:nvPr/>
          </p:nvSpPr>
          <p:spPr bwMode="auto">
            <a:xfrm>
              <a:off x="7689952" y="1712104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2" name="Rectangle 167"/>
            <p:cNvSpPr>
              <a:spLocks noChangeArrowheads="1"/>
            </p:cNvSpPr>
            <p:nvPr/>
          </p:nvSpPr>
          <p:spPr bwMode="auto">
            <a:xfrm>
              <a:off x="7689952" y="1315229"/>
              <a:ext cx="14287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3" name="Rectangle 168"/>
            <p:cNvSpPr>
              <a:spLocks noChangeArrowheads="1"/>
            </p:cNvSpPr>
            <p:nvPr/>
          </p:nvSpPr>
          <p:spPr bwMode="auto">
            <a:xfrm>
              <a:off x="7689952" y="2108979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4" name="Rectangle 169"/>
            <p:cNvSpPr>
              <a:spLocks noChangeArrowheads="1"/>
            </p:cNvSpPr>
            <p:nvPr/>
          </p:nvSpPr>
          <p:spPr bwMode="auto">
            <a:xfrm>
              <a:off x="7689952" y="2064529"/>
              <a:ext cx="14287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" name="Rectangle 170"/>
            <p:cNvSpPr>
              <a:spLocks noChangeArrowheads="1"/>
            </p:cNvSpPr>
            <p:nvPr/>
          </p:nvSpPr>
          <p:spPr bwMode="auto">
            <a:xfrm>
              <a:off x="7689952" y="1977216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6" name="Rectangle 171"/>
            <p:cNvSpPr>
              <a:spLocks noChangeArrowheads="1"/>
            </p:cNvSpPr>
            <p:nvPr/>
          </p:nvSpPr>
          <p:spPr bwMode="auto">
            <a:xfrm>
              <a:off x="7689952" y="1932766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7" name="Rectangle 172"/>
            <p:cNvSpPr>
              <a:spLocks noChangeArrowheads="1"/>
            </p:cNvSpPr>
            <p:nvPr/>
          </p:nvSpPr>
          <p:spPr bwMode="auto">
            <a:xfrm>
              <a:off x="8212240" y="2021666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8" name="Rectangle 173"/>
            <p:cNvSpPr>
              <a:spLocks noChangeArrowheads="1"/>
            </p:cNvSpPr>
            <p:nvPr/>
          </p:nvSpPr>
          <p:spPr bwMode="auto">
            <a:xfrm>
              <a:off x="8212240" y="2402666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" name="Rectangle 174"/>
            <p:cNvSpPr>
              <a:spLocks noChangeArrowheads="1"/>
            </p:cNvSpPr>
            <p:nvPr/>
          </p:nvSpPr>
          <p:spPr bwMode="auto">
            <a:xfrm>
              <a:off x="8212240" y="2248679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0" name="Rectangle 175"/>
            <p:cNvSpPr>
              <a:spLocks noChangeArrowheads="1"/>
            </p:cNvSpPr>
            <p:nvPr/>
          </p:nvSpPr>
          <p:spPr bwMode="auto">
            <a:xfrm>
              <a:off x="8212240" y="2513791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1" name="Rectangle 176"/>
            <p:cNvSpPr>
              <a:spLocks noChangeArrowheads="1"/>
            </p:cNvSpPr>
            <p:nvPr/>
          </p:nvSpPr>
          <p:spPr bwMode="auto">
            <a:xfrm>
              <a:off x="8212240" y="1932766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2" name="Rectangle 177"/>
            <p:cNvSpPr>
              <a:spLocks noChangeArrowheads="1"/>
            </p:cNvSpPr>
            <p:nvPr/>
          </p:nvSpPr>
          <p:spPr bwMode="auto">
            <a:xfrm>
              <a:off x="8212240" y="2139141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3" name="Rectangle 178"/>
            <p:cNvSpPr>
              <a:spLocks noChangeArrowheads="1"/>
            </p:cNvSpPr>
            <p:nvPr/>
          </p:nvSpPr>
          <p:spPr bwMode="auto">
            <a:xfrm>
              <a:off x="8212240" y="1932766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4" name="Rectangle 179"/>
            <p:cNvSpPr>
              <a:spLocks noChangeArrowheads="1"/>
            </p:cNvSpPr>
            <p:nvPr/>
          </p:nvSpPr>
          <p:spPr bwMode="auto">
            <a:xfrm>
              <a:off x="8212240" y="1932766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5" name="Rectangle 180"/>
            <p:cNvSpPr>
              <a:spLocks noChangeArrowheads="1"/>
            </p:cNvSpPr>
            <p:nvPr/>
          </p:nvSpPr>
          <p:spPr bwMode="auto">
            <a:xfrm>
              <a:off x="8212240" y="1977216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6" name="Rectangle 181"/>
            <p:cNvSpPr>
              <a:spLocks noChangeArrowheads="1"/>
            </p:cNvSpPr>
            <p:nvPr/>
          </p:nvSpPr>
          <p:spPr bwMode="auto">
            <a:xfrm>
              <a:off x="8682140" y="2108979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7" name="Rectangle 182"/>
            <p:cNvSpPr>
              <a:spLocks noChangeArrowheads="1"/>
            </p:cNvSpPr>
            <p:nvPr/>
          </p:nvSpPr>
          <p:spPr bwMode="auto">
            <a:xfrm>
              <a:off x="8682140" y="2021666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8" name="Rectangle 183"/>
            <p:cNvSpPr>
              <a:spLocks noChangeArrowheads="1"/>
            </p:cNvSpPr>
            <p:nvPr/>
          </p:nvSpPr>
          <p:spPr bwMode="auto">
            <a:xfrm>
              <a:off x="8682140" y="1535891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9" name="Rectangle 184"/>
            <p:cNvSpPr>
              <a:spLocks noChangeArrowheads="1"/>
            </p:cNvSpPr>
            <p:nvPr/>
          </p:nvSpPr>
          <p:spPr bwMode="auto">
            <a:xfrm>
              <a:off x="8682140" y="2108979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0" name="Rectangle 185"/>
            <p:cNvSpPr>
              <a:spLocks noChangeArrowheads="1"/>
            </p:cNvSpPr>
            <p:nvPr/>
          </p:nvSpPr>
          <p:spPr bwMode="auto">
            <a:xfrm>
              <a:off x="8682140" y="2108979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1" name="Rectangle 186"/>
            <p:cNvSpPr>
              <a:spLocks noChangeArrowheads="1"/>
            </p:cNvSpPr>
            <p:nvPr/>
          </p:nvSpPr>
          <p:spPr bwMode="auto">
            <a:xfrm>
              <a:off x="8682140" y="1801004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2" name="Rectangle 187"/>
            <p:cNvSpPr>
              <a:spLocks noChangeArrowheads="1"/>
            </p:cNvSpPr>
            <p:nvPr/>
          </p:nvSpPr>
          <p:spPr bwMode="auto">
            <a:xfrm>
              <a:off x="8682140" y="1712104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3" name="Rectangle 188"/>
            <p:cNvSpPr>
              <a:spLocks noChangeArrowheads="1"/>
            </p:cNvSpPr>
            <p:nvPr/>
          </p:nvSpPr>
          <p:spPr bwMode="auto">
            <a:xfrm>
              <a:off x="8682140" y="2374091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4" name="Rectangle 189"/>
            <p:cNvSpPr>
              <a:spLocks noChangeArrowheads="1"/>
            </p:cNvSpPr>
            <p:nvPr/>
          </p:nvSpPr>
          <p:spPr bwMode="auto">
            <a:xfrm>
              <a:off x="8682140" y="1712104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" name="Rectangle 190"/>
            <p:cNvSpPr>
              <a:spLocks noChangeArrowheads="1"/>
            </p:cNvSpPr>
            <p:nvPr/>
          </p:nvSpPr>
          <p:spPr bwMode="auto">
            <a:xfrm>
              <a:off x="8682140" y="1756554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" name="Rectangle 191"/>
            <p:cNvSpPr>
              <a:spLocks noChangeArrowheads="1"/>
            </p:cNvSpPr>
            <p:nvPr/>
          </p:nvSpPr>
          <p:spPr bwMode="auto">
            <a:xfrm>
              <a:off x="9152040" y="1932766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7" name="Rectangle 192"/>
            <p:cNvSpPr>
              <a:spLocks noChangeArrowheads="1"/>
            </p:cNvSpPr>
            <p:nvPr/>
          </p:nvSpPr>
          <p:spPr bwMode="auto">
            <a:xfrm>
              <a:off x="9152040" y="1888316"/>
              <a:ext cx="14287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8" name="Rectangle 193"/>
            <p:cNvSpPr>
              <a:spLocks noChangeArrowheads="1"/>
            </p:cNvSpPr>
            <p:nvPr/>
          </p:nvSpPr>
          <p:spPr bwMode="auto">
            <a:xfrm>
              <a:off x="9152040" y="2159779"/>
              <a:ext cx="14287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9" name="Rectangle 194"/>
            <p:cNvSpPr>
              <a:spLocks noChangeArrowheads="1"/>
            </p:cNvSpPr>
            <p:nvPr/>
          </p:nvSpPr>
          <p:spPr bwMode="auto">
            <a:xfrm>
              <a:off x="9152040" y="2321704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0" name="Rectangle 195"/>
            <p:cNvSpPr>
              <a:spLocks noChangeArrowheads="1"/>
            </p:cNvSpPr>
            <p:nvPr/>
          </p:nvSpPr>
          <p:spPr bwMode="auto">
            <a:xfrm>
              <a:off x="9152040" y="2497916"/>
              <a:ext cx="14287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1" name="Rectangle 196"/>
            <p:cNvSpPr>
              <a:spLocks noChangeArrowheads="1"/>
            </p:cNvSpPr>
            <p:nvPr/>
          </p:nvSpPr>
          <p:spPr bwMode="auto">
            <a:xfrm>
              <a:off x="9152040" y="1624791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2" name="Rectangle 197"/>
            <p:cNvSpPr>
              <a:spLocks noChangeArrowheads="1"/>
            </p:cNvSpPr>
            <p:nvPr/>
          </p:nvSpPr>
          <p:spPr bwMode="auto">
            <a:xfrm>
              <a:off x="9152040" y="1667654"/>
              <a:ext cx="14287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3" name="Rectangle 198"/>
            <p:cNvSpPr>
              <a:spLocks noChangeArrowheads="1"/>
            </p:cNvSpPr>
            <p:nvPr/>
          </p:nvSpPr>
          <p:spPr bwMode="auto">
            <a:xfrm>
              <a:off x="9152040" y="2159779"/>
              <a:ext cx="14287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" name="Rectangle 199"/>
            <p:cNvSpPr>
              <a:spLocks noChangeArrowheads="1"/>
            </p:cNvSpPr>
            <p:nvPr/>
          </p:nvSpPr>
          <p:spPr bwMode="auto">
            <a:xfrm>
              <a:off x="9152040" y="2021666"/>
              <a:ext cx="14287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" name="Line 200"/>
            <p:cNvSpPr>
              <a:spLocks noChangeShapeType="1"/>
            </p:cNvSpPr>
            <p:nvPr/>
          </p:nvSpPr>
          <p:spPr bwMode="auto">
            <a:xfrm flipH="1">
              <a:off x="7388327" y="1264429"/>
              <a:ext cx="19907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6" name="Line 201"/>
            <p:cNvSpPr>
              <a:spLocks noChangeShapeType="1"/>
            </p:cNvSpPr>
            <p:nvPr/>
          </p:nvSpPr>
          <p:spPr bwMode="auto">
            <a:xfrm>
              <a:off x="7396265" y="1264429"/>
              <a:ext cx="0" cy="13287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7" name="Line 202"/>
            <p:cNvSpPr>
              <a:spLocks noChangeShapeType="1"/>
            </p:cNvSpPr>
            <p:nvPr/>
          </p:nvSpPr>
          <p:spPr bwMode="auto">
            <a:xfrm>
              <a:off x="7396265" y="2586816"/>
              <a:ext cx="19907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8" name="Line 203"/>
            <p:cNvSpPr>
              <a:spLocks noChangeShapeType="1"/>
            </p:cNvSpPr>
            <p:nvPr/>
          </p:nvSpPr>
          <p:spPr bwMode="auto">
            <a:xfrm flipV="1">
              <a:off x="9379052" y="1256491"/>
              <a:ext cx="0" cy="13303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9" name="Line 204"/>
            <p:cNvSpPr>
              <a:spLocks noChangeShapeType="1"/>
            </p:cNvSpPr>
            <p:nvPr/>
          </p:nvSpPr>
          <p:spPr bwMode="auto">
            <a:xfrm>
              <a:off x="7991577" y="2586816"/>
              <a:ext cx="0" cy="444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1" name="Line 206"/>
            <p:cNvSpPr>
              <a:spLocks noChangeShapeType="1"/>
            </p:cNvSpPr>
            <p:nvPr/>
          </p:nvSpPr>
          <p:spPr bwMode="auto">
            <a:xfrm>
              <a:off x="8431315" y="2586816"/>
              <a:ext cx="0" cy="444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3" name="Line 208"/>
            <p:cNvSpPr>
              <a:spLocks noChangeShapeType="1"/>
            </p:cNvSpPr>
            <p:nvPr/>
          </p:nvSpPr>
          <p:spPr bwMode="auto">
            <a:xfrm>
              <a:off x="8931377" y="2586816"/>
              <a:ext cx="0" cy="444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1" name="Rectangle 205"/>
          <p:cNvSpPr>
            <a:spLocks noChangeArrowheads="1"/>
          </p:cNvSpPr>
          <p:nvPr/>
        </p:nvSpPr>
        <p:spPr bwMode="auto">
          <a:xfrm>
            <a:off x="7932720" y="2445591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</a:t>
            </a:r>
          </a:p>
        </p:txBody>
      </p:sp>
      <p:sp>
        <p:nvSpPr>
          <p:cNvPr id="262" name="Rectangle 205"/>
          <p:cNvSpPr>
            <a:spLocks noChangeArrowheads="1"/>
          </p:cNvSpPr>
          <p:nvPr/>
        </p:nvSpPr>
        <p:spPr bwMode="auto">
          <a:xfrm>
            <a:off x="8263839" y="2445591"/>
            <a:ext cx="33983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Middle</a:t>
            </a:r>
          </a:p>
        </p:txBody>
      </p:sp>
      <p:sp>
        <p:nvSpPr>
          <p:cNvPr id="263" name="Rectangle 205"/>
          <p:cNvSpPr>
            <a:spLocks noChangeArrowheads="1"/>
          </p:cNvSpPr>
          <p:nvPr/>
        </p:nvSpPr>
        <p:spPr bwMode="auto">
          <a:xfrm>
            <a:off x="8722969" y="2445591"/>
            <a:ext cx="23724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</a:t>
            </a:r>
          </a:p>
        </p:txBody>
      </p:sp>
      <p:sp>
        <p:nvSpPr>
          <p:cNvPr id="265" name="Rectangle 205"/>
          <p:cNvSpPr>
            <a:spLocks noChangeArrowheads="1"/>
          </p:cNvSpPr>
          <p:nvPr/>
        </p:nvSpPr>
        <p:spPr bwMode="auto">
          <a:xfrm>
            <a:off x="7359707" y="4251163"/>
            <a:ext cx="37189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Control</a:t>
            </a:r>
          </a:p>
        </p:txBody>
      </p:sp>
      <p:sp>
        <p:nvSpPr>
          <p:cNvPr id="266" name="Rectangle 205"/>
          <p:cNvSpPr>
            <a:spLocks noChangeArrowheads="1"/>
          </p:cNvSpPr>
          <p:nvPr/>
        </p:nvSpPr>
        <p:spPr bwMode="auto">
          <a:xfrm>
            <a:off x="7918344" y="4251163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</a:t>
            </a:r>
          </a:p>
        </p:txBody>
      </p:sp>
      <p:sp>
        <p:nvSpPr>
          <p:cNvPr id="267" name="Rectangle 205"/>
          <p:cNvSpPr>
            <a:spLocks noChangeArrowheads="1"/>
          </p:cNvSpPr>
          <p:nvPr/>
        </p:nvSpPr>
        <p:spPr bwMode="auto">
          <a:xfrm>
            <a:off x="8249463" y="4251163"/>
            <a:ext cx="33983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Middle</a:t>
            </a:r>
          </a:p>
        </p:txBody>
      </p:sp>
      <p:sp>
        <p:nvSpPr>
          <p:cNvPr id="268" name="Rectangle 205"/>
          <p:cNvSpPr>
            <a:spLocks noChangeArrowheads="1"/>
          </p:cNvSpPr>
          <p:nvPr/>
        </p:nvSpPr>
        <p:spPr bwMode="auto">
          <a:xfrm>
            <a:off x="8708593" y="4251163"/>
            <a:ext cx="23724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</a:t>
            </a:r>
          </a:p>
        </p:txBody>
      </p:sp>
      <p:sp>
        <p:nvSpPr>
          <p:cNvPr id="269" name="Rectangle 205"/>
          <p:cNvSpPr>
            <a:spLocks noChangeArrowheads="1"/>
          </p:cNvSpPr>
          <p:nvPr/>
        </p:nvSpPr>
        <p:spPr bwMode="auto">
          <a:xfrm>
            <a:off x="7400235" y="6033449"/>
            <a:ext cx="37189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Control</a:t>
            </a:r>
          </a:p>
        </p:txBody>
      </p:sp>
      <p:sp>
        <p:nvSpPr>
          <p:cNvPr id="270" name="Rectangle 205"/>
          <p:cNvSpPr>
            <a:spLocks noChangeArrowheads="1"/>
          </p:cNvSpPr>
          <p:nvPr/>
        </p:nvSpPr>
        <p:spPr bwMode="auto">
          <a:xfrm>
            <a:off x="7920772" y="6033449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</a:t>
            </a:r>
          </a:p>
        </p:txBody>
      </p:sp>
      <p:sp>
        <p:nvSpPr>
          <p:cNvPr id="271" name="Rectangle 205"/>
          <p:cNvSpPr>
            <a:spLocks noChangeArrowheads="1"/>
          </p:cNvSpPr>
          <p:nvPr/>
        </p:nvSpPr>
        <p:spPr bwMode="auto">
          <a:xfrm>
            <a:off x="8270941" y="6033449"/>
            <a:ext cx="33983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Middle</a:t>
            </a:r>
          </a:p>
        </p:txBody>
      </p:sp>
      <p:sp>
        <p:nvSpPr>
          <p:cNvPr id="272" name="Rectangle 205"/>
          <p:cNvSpPr>
            <a:spLocks noChangeArrowheads="1"/>
          </p:cNvSpPr>
          <p:nvPr/>
        </p:nvSpPr>
        <p:spPr bwMode="auto">
          <a:xfrm>
            <a:off x="8730071" y="6033449"/>
            <a:ext cx="23724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</a:t>
            </a:r>
          </a:p>
        </p:txBody>
      </p:sp>
      <p:grpSp>
        <p:nvGrpSpPr>
          <p:cNvPr id="377" name="Group 376"/>
          <p:cNvGrpSpPr>
            <a:grpSpLocks noChangeAspect="1"/>
          </p:cNvGrpSpPr>
          <p:nvPr/>
        </p:nvGrpSpPr>
        <p:grpSpPr>
          <a:xfrm>
            <a:off x="7154878" y="3005428"/>
            <a:ext cx="1885961" cy="1280160"/>
            <a:chOff x="9010650" y="2905126"/>
            <a:chExt cx="2139950" cy="1452563"/>
          </a:xfrm>
        </p:grpSpPr>
        <p:sp>
          <p:nvSpPr>
            <p:cNvPr id="277" name="Line 221"/>
            <p:cNvSpPr>
              <a:spLocks noChangeShapeType="1"/>
            </p:cNvSpPr>
            <p:nvPr/>
          </p:nvSpPr>
          <p:spPr bwMode="auto">
            <a:xfrm flipH="1">
              <a:off x="9105900" y="4278313"/>
              <a:ext cx="50800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8" name="Rectangle 222"/>
            <p:cNvSpPr>
              <a:spLocks noChangeArrowheads="1"/>
            </p:cNvSpPr>
            <p:nvPr/>
          </p:nvSpPr>
          <p:spPr bwMode="auto">
            <a:xfrm>
              <a:off x="9053513" y="4225926"/>
              <a:ext cx="88900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9" name="Line 223"/>
            <p:cNvSpPr>
              <a:spLocks noChangeShapeType="1"/>
            </p:cNvSpPr>
            <p:nvPr/>
          </p:nvSpPr>
          <p:spPr bwMode="auto">
            <a:xfrm flipH="1">
              <a:off x="9105900" y="4108451"/>
              <a:ext cx="50800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0" name="Rectangle 224"/>
            <p:cNvSpPr>
              <a:spLocks noChangeArrowheads="1"/>
            </p:cNvSpPr>
            <p:nvPr/>
          </p:nvSpPr>
          <p:spPr bwMode="auto">
            <a:xfrm>
              <a:off x="9053513" y="4057651"/>
              <a:ext cx="88900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1" name="Line 225"/>
            <p:cNvSpPr>
              <a:spLocks noChangeShapeType="1"/>
            </p:cNvSpPr>
            <p:nvPr/>
          </p:nvSpPr>
          <p:spPr bwMode="auto">
            <a:xfrm flipH="1">
              <a:off x="9105900" y="3948113"/>
              <a:ext cx="50800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2" name="Rectangle 226"/>
            <p:cNvSpPr>
              <a:spLocks noChangeArrowheads="1"/>
            </p:cNvSpPr>
            <p:nvPr/>
          </p:nvSpPr>
          <p:spPr bwMode="auto">
            <a:xfrm>
              <a:off x="9010650" y="3895726"/>
              <a:ext cx="139700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3" name="Line 227"/>
            <p:cNvSpPr>
              <a:spLocks noChangeShapeType="1"/>
            </p:cNvSpPr>
            <p:nvPr/>
          </p:nvSpPr>
          <p:spPr bwMode="auto">
            <a:xfrm flipH="1">
              <a:off x="9105900" y="3778251"/>
              <a:ext cx="50800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4" name="Rectangle 228"/>
            <p:cNvSpPr>
              <a:spLocks noChangeArrowheads="1"/>
            </p:cNvSpPr>
            <p:nvPr/>
          </p:nvSpPr>
          <p:spPr bwMode="auto">
            <a:xfrm>
              <a:off x="9010650" y="3727451"/>
              <a:ext cx="139700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15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5" name="Line 229"/>
            <p:cNvSpPr>
              <a:spLocks noChangeShapeType="1"/>
            </p:cNvSpPr>
            <p:nvPr/>
          </p:nvSpPr>
          <p:spPr bwMode="auto">
            <a:xfrm flipH="1">
              <a:off x="9105900" y="3616326"/>
              <a:ext cx="50800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6" name="Rectangle 230"/>
            <p:cNvSpPr>
              <a:spLocks noChangeArrowheads="1"/>
            </p:cNvSpPr>
            <p:nvPr/>
          </p:nvSpPr>
          <p:spPr bwMode="auto">
            <a:xfrm>
              <a:off x="9010650" y="3565526"/>
              <a:ext cx="139700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7" name="Line 231"/>
            <p:cNvSpPr>
              <a:spLocks noChangeShapeType="1"/>
            </p:cNvSpPr>
            <p:nvPr/>
          </p:nvSpPr>
          <p:spPr bwMode="auto">
            <a:xfrm flipH="1">
              <a:off x="9105900" y="3448051"/>
              <a:ext cx="50800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8" name="Rectangle 232"/>
            <p:cNvSpPr>
              <a:spLocks noChangeArrowheads="1"/>
            </p:cNvSpPr>
            <p:nvPr/>
          </p:nvSpPr>
          <p:spPr bwMode="auto">
            <a:xfrm>
              <a:off x="9010650" y="3395663"/>
              <a:ext cx="139700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25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9" name="Line 233"/>
            <p:cNvSpPr>
              <a:spLocks noChangeShapeType="1"/>
            </p:cNvSpPr>
            <p:nvPr/>
          </p:nvSpPr>
          <p:spPr bwMode="auto">
            <a:xfrm flipH="1">
              <a:off x="9105900" y="3286126"/>
              <a:ext cx="50800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0" name="Rectangle 234"/>
            <p:cNvSpPr>
              <a:spLocks noChangeArrowheads="1"/>
            </p:cNvSpPr>
            <p:nvPr/>
          </p:nvSpPr>
          <p:spPr bwMode="auto">
            <a:xfrm>
              <a:off x="9010650" y="3235326"/>
              <a:ext cx="139700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30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1" name="Line 235"/>
            <p:cNvSpPr>
              <a:spLocks noChangeShapeType="1"/>
            </p:cNvSpPr>
            <p:nvPr/>
          </p:nvSpPr>
          <p:spPr bwMode="auto">
            <a:xfrm flipH="1">
              <a:off x="9105900" y="3117851"/>
              <a:ext cx="50800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2" name="Rectangle 236"/>
            <p:cNvSpPr>
              <a:spLocks noChangeArrowheads="1"/>
            </p:cNvSpPr>
            <p:nvPr/>
          </p:nvSpPr>
          <p:spPr bwMode="auto">
            <a:xfrm>
              <a:off x="9010650" y="3065463"/>
              <a:ext cx="139700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35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3" name="Line 237"/>
            <p:cNvSpPr>
              <a:spLocks noChangeShapeType="1"/>
            </p:cNvSpPr>
            <p:nvPr/>
          </p:nvSpPr>
          <p:spPr bwMode="auto">
            <a:xfrm flipH="1">
              <a:off x="9105900" y="2955926"/>
              <a:ext cx="50800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4" name="Rectangle 238"/>
            <p:cNvSpPr>
              <a:spLocks noChangeArrowheads="1"/>
            </p:cNvSpPr>
            <p:nvPr/>
          </p:nvSpPr>
          <p:spPr bwMode="auto">
            <a:xfrm>
              <a:off x="9010650" y="2905126"/>
              <a:ext cx="139700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5" name="Rectangle 239"/>
            <p:cNvSpPr>
              <a:spLocks noChangeArrowheads="1"/>
            </p:cNvSpPr>
            <p:nvPr/>
          </p:nvSpPr>
          <p:spPr bwMode="auto">
            <a:xfrm>
              <a:off x="9156700" y="2955926"/>
              <a:ext cx="1993900" cy="13287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6" name="Line 240"/>
            <p:cNvSpPr>
              <a:spLocks noChangeShapeType="1"/>
            </p:cNvSpPr>
            <p:nvPr/>
          </p:nvSpPr>
          <p:spPr bwMode="auto">
            <a:xfrm>
              <a:off x="9156700" y="4013201"/>
              <a:ext cx="1985963" cy="0"/>
            </a:xfrm>
            <a:prstGeom prst="line">
              <a:avLst/>
            </a:prstGeom>
            <a:noFill/>
            <a:ln w="0">
              <a:solidFill>
                <a:srgbClr val="B7B7B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" name="Line 241"/>
            <p:cNvSpPr>
              <a:spLocks noChangeShapeType="1"/>
            </p:cNvSpPr>
            <p:nvPr/>
          </p:nvSpPr>
          <p:spPr bwMode="auto">
            <a:xfrm>
              <a:off x="9421813" y="3910013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8" name="Line 242"/>
            <p:cNvSpPr>
              <a:spLocks noChangeShapeType="1"/>
            </p:cNvSpPr>
            <p:nvPr/>
          </p:nvSpPr>
          <p:spPr bwMode="auto">
            <a:xfrm>
              <a:off x="9436100" y="3822701"/>
              <a:ext cx="0" cy="176213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9" name="Line 243"/>
            <p:cNvSpPr>
              <a:spLocks noChangeShapeType="1"/>
            </p:cNvSpPr>
            <p:nvPr/>
          </p:nvSpPr>
          <p:spPr bwMode="auto">
            <a:xfrm>
              <a:off x="9421813" y="3822701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0" name="Line 244"/>
            <p:cNvSpPr>
              <a:spLocks noChangeShapeType="1"/>
            </p:cNvSpPr>
            <p:nvPr/>
          </p:nvSpPr>
          <p:spPr bwMode="auto">
            <a:xfrm>
              <a:off x="9421813" y="3998913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1" name="Line 245"/>
            <p:cNvSpPr>
              <a:spLocks noChangeShapeType="1"/>
            </p:cNvSpPr>
            <p:nvPr/>
          </p:nvSpPr>
          <p:spPr bwMode="auto">
            <a:xfrm>
              <a:off x="9407525" y="3632201"/>
              <a:ext cx="8731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2" name="Line 246"/>
            <p:cNvSpPr>
              <a:spLocks noChangeShapeType="1"/>
            </p:cNvSpPr>
            <p:nvPr/>
          </p:nvSpPr>
          <p:spPr bwMode="auto">
            <a:xfrm>
              <a:off x="9407525" y="4197351"/>
              <a:ext cx="8731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3" name="Line 247"/>
            <p:cNvSpPr>
              <a:spLocks noChangeShapeType="1"/>
            </p:cNvSpPr>
            <p:nvPr/>
          </p:nvSpPr>
          <p:spPr bwMode="auto">
            <a:xfrm>
              <a:off x="9929813" y="3948113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4" name="Line 248"/>
            <p:cNvSpPr>
              <a:spLocks noChangeShapeType="1"/>
            </p:cNvSpPr>
            <p:nvPr/>
          </p:nvSpPr>
          <p:spPr bwMode="auto">
            <a:xfrm>
              <a:off x="9944100" y="3814763"/>
              <a:ext cx="0" cy="257175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5" name="Line 249"/>
            <p:cNvSpPr>
              <a:spLocks noChangeShapeType="1"/>
            </p:cNvSpPr>
            <p:nvPr/>
          </p:nvSpPr>
          <p:spPr bwMode="auto">
            <a:xfrm>
              <a:off x="9929813" y="3814763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6" name="Line 250"/>
            <p:cNvSpPr>
              <a:spLocks noChangeShapeType="1"/>
            </p:cNvSpPr>
            <p:nvPr/>
          </p:nvSpPr>
          <p:spPr bwMode="auto">
            <a:xfrm>
              <a:off x="9929813" y="4071938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7" name="Line 251"/>
            <p:cNvSpPr>
              <a:spLocks noChangeShapeType="1"/>
            </p:cNvSpPr>
            <p:nvPr/>
          </p:nvSpPr>
          <p:spPr bwMode="auto">
            <a:xfrm>
              <a:off x="9915525" y="3551238"/>
              <a:ext cx="8731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8" name="Line 252"/>
            <p:cNvSpPr>
              <a:spLocks noChangeShapeType="1"/>
            </p:cNvSpPr>
            <p:nvPr/>
          </p:nvSpPr>
          <p:spPr bwMode="auto">
            <a:xfrm>
              <a:off x="9915525" y="4337051"/>
              <a:ext cx="8731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9" name="Line 253"/>
            <p:cNvSpPr>
              <a:spLocks noChangeShapeType="1"/>
            </p:cNvSpPr>
            <p:nvPr/>
          </p:nvSpPr>
          <p:spPr bwMode="auto">
            <a:xfrm>
              <a:off x="10407650" y="4035426"/>
              <a:ext cx="508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254"/>
            <p:cNvSpPr>
              <a:spLocks noChangeShapeType="1"/>
            </p:cNvSpPr>
            <p:nvPr/>
          </p:nvSpPr>
          <p:spPr bwMode="auto">
            <a:xfrm>
              <a:off x="10429875" y="3976688"/>
              <a:ext cx="0" cy="117475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255"/>
            <p:cNvSpPr>
              <a:spLocks noChangeShapeType="1"/>
            </p:cNvSpPr>
            <p:nvPr/>
          </p:nvSpPr>
          <p:spPr bwMode="auto">
            <a:xfrm>
              <a:off x="10407650" y="3976688"/>
              <a:ext cx="508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256"/>
            <p:cNvSpPr>
              <a:spLocks noChangeShapeType="1"/>
            </p:cNvSpPr>
            <p:nvPr/>
          </p:nvSpPr>
          <p:spPr bwMode="auto">
            <a:xfrm>
              <a:off x="10407650" y="4094163"/>
              <a:ext cx="508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257"/>
            <p:cNvSpPr>
              <a:spLocks noChangeShapeType="1"/>
            </p:cNvSpPr>
            <p:nvPr/>
          </p:nvSpPr>
          <p:spPr bwMode="auto">
            <a:xfrm>
              <a:off x="10399713" y="3844926"/>
              <a:ext cx="889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Line 258"/>
            <p:cNvSpPr>
              <a:spLocks noChangeShapeType="1"/>
            </p:cNvSpPr>
            <p:nvPr/>
          </p:nvSpPr>
          <p:spPr bwMode="auto">
            <a:xfrm>
              <a:off x="10399713" y="4225926"/>
              <a:ext cx="889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Line 259"/>
            <p:cNvSpPr>
              <a:spLocks noChangeShapeType="1"/>
            </p:cNvSpPr>
            <p:nvPr/>
          </p:nvSpPr>
          <p:spPr bwMode="auto">
            <a:xfrm>
              <a:off x="10893425" y="4189413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Line 260"/>
            <p:cNvSpPr>
              <a:spLocks noChangeShapeType="1"/>
            </p:cNvSpPr>
            <p:nvPr/>
          </p:nvSpPr>
          <p:spPr bwMode="auto">
            <a:xfrm>
              <a:off x="10907713" y="4167188"/>
              <a:ext cx="0" cy="4445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Line 261"/>
            <p:cNvSpPr>
              <a:spLocks noChangeShapeType="1"/>
            </p:cNvSpPr>
            <p:nvPr/>
          </p:nvSpPr>
          <p:spPr bwMode="auto">
            <a:xfrm>
              <a:off x="10893425" y="4167188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8" name="Line 262"/>
            <p:cNvSpPr>
              <a:spLocks noChangeShapeType="1"/>
            </p:cNvSpPr>
            <p:nvPr/>
          </p:nvSpPr>
          <p:spPr bwMode="auto">
            <a:xfrm>
              <a:off x="10893425" y="4211638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9" name="Line 263"/>
            <p:cNvSpPr>
              <a:spLocks noChangeShapeType="1"/>
            </p:cNvSpPr>
            <p:nvPr/>
          </p:nvSpPr>
          <p:spPr bwMode="auto">
            <a:xfrm>
              <a:off x="10879138" y="4124326"/>
              <a:ext cx="8731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264"/>
            <p:cNvSpPr>
              <a:spLocks noChangeShapeType="1"/>
            </p:cNvSpPr>
            <p:nvPr/>
          </p:nvSpPr>
          <p:spPr bwMode="auto">
            <a:xfrm>
              <a:off x="10879138" y="4256088"/>
              <a:ext cx="8731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Rectangle 265"/>
            <p:cNvSpPr>
              <a:spLocks noChangeArrowheads="1"/>
            </p:cNvSpPr>
            <p:nvPr/>
          </p:nvSpPr>
          <p:spPr bwMode="auto">
            <a:xfrm>
              <a:off x="9436100" y="4124326"/>
              <a:ext cx="15875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Rectangle 266"/>
            <p:cNvSpPr>
              <a:spLocks noChangeArrowheads="1"/>
            </p:cNvSpPr>
            <p:nvPr/>
          </p:nvSpPr>
          <p:spPr bwMode="auto">
            <a:xfrm>
              <a:off x="9436100" y="3551238"/>
              <a:ext cx="15875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Rectangle 267"/>
            <p:cNvSpPr>
              <a:spLocks noChangeArrowheads="1"/>
            </p:cNvSpPr>
            <p:nvPr/>
          </p:nvSpPr>
          <p:spPr bwMode="auto">
            <a:xfrm>
              <a:off x="9436100" y="3932238"/>
              <a:ext cx="15875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Rectangle 268"/>
            <p:cNvSpPr>
              <a:spLocks noChangeArrowheads="1"/>
            </p:cNvSpPr>
            <p:nvPr/>
          </p:nvSpPr>
          <p:spPr bwMode="auto">
            <a:xfrm>
              <a:off x="9436100" y="4138613"/>
              <a:ext cx="15875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Rectangle 269"/>
            <p:cNvSpPr>
              <a:spLocks noChangeArrowheads="1"/>
            </p:cNvSpPr>
            <p:nvPr/>
          </p:nvSpPr>
          <p:spPr bwMode="auto">
            <a:xfrm>
              <a:off x="9436100" y="3367088"/>
              <a:ext cx="15875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Rectangle 270"/>
            <p:cNvSpPr>
              <a:spLocks noChangeArrowheads="1"/>
            </p:cNvSpPr>
            <p:nvPr/>
          </p:nvSpPr>
          <p:spPr bwMode="auto">
            <a:xfrm>
              <a:off x="9436100" y="4264026"/>
              <a:ext cx="15875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Rectangle 271"/>
            <p:cNvSpPr>
              <a:spLocks noChangeArrowheads="1"/>
            </p:cNvSpPr>
            <p:nvPr/>
          </p:nvSpPr>
          <p:spPr bwMode="auto">
            <a:xfrm>
              <a:off x="9436100" y="4049713"/>
              <a:ext cx="15875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" name="Rectangle 272"/>
            <p:cNvSpPr>
              <a:spLocks noChangeArrowheads="1"/>
            </p:cNvSpPr>
            <p:nvPr/>
          </p:nvSpPr>
          <p:spPr bwMode="auto">
            <a:xfrm>
              <a:off x="9436100" y="4108451"/>
              <a:ext cx="15875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9" name="Rectangle 273"/>
            <p:cNvSpPr>
              <a:spLocks noChangeArrowheads="1"/>
            </p:cNvSpPr>
            <p:nvPr/>
          </p:nvSpPr>
          <p:spPr bwMode="auto">
            <a:xfrm>
              <a:off x="9436100" y="3808413"/>
              <a:ext cx="15875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Rectangle 274"/>
            <p:cNvSpPr>
              <a:spLocks noChangeArrowheads="1"/>
            </p:cNvSpPr>
            <p:nvPr/>
          </p:nvSpPr>
          <p:spPr bwMode="auto">
            <a:xfrm>
              <a:off x="9436100" y="3654426"/>
              <a:ext cx="15875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Rectangle 275"/>
            <p:cNvSpPr>
              <a:spLocks noChangeArrowheads="1"/>
            </p:cNvSpPr>
            <p:nvPr/>
          </p:nvSpPr>
          <p:spPr bwMode="auto">
            <a:xfrm>
              <a:off x="9436100" y="4027488"/>
              <a:ext cx="15875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Rectangle 276"/>
            <p:cNvSpPr>
              <a:spLocks noChangeArrowheads="1"/>
            </p:cNvSpPr>
            <p:nvPr/>
          </p:nvSpPr>
          <p:spPr bwMode="auto">
            <a:xfrm>
              <a:off x="9944100" y="4138613"/>
              <a:ext cx="14288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Rectangle 277"/>
            <p:cNvSpPr>
              <a:spLocks noChangeArrowheads="1"/>
            </p:cNvSpPr>
            <p:nvPr/>
          </p:nvSpPr>
          <p:spPr bwMode="auto">
            <a:xfrm>
              <a:off x="9944100" y="3028951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Rectangle 278"/>
            <p:cNvSpPr>
              <a:spLocks noChangeArrowheads="1"/>
            </p:cNvSpPr>
            <p:nvPr/>
          </p:nvSpPr>
          <p:spPr bwMode="auto">
            <a:xfrm>
              <a:off x="9944100" y="4021138"/>
              <a:ext cx="14288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Rectangle 279"/>
            <p:cNvSpPr>
              <a:spLocks noChangeArrowheads="1"/>
            </p:cNvSpPr>
            <p:nvPr/>
          </p:nvSpPr>
          <p:spPr bwMode="auto">
            <a:xfrm>
              <a:off x="9944100" y="3595688"/>
              <a:ext cx="14288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Rectangle 280"/>
            <p:cNvSpPr>
              <a:spLocks noChangeArrowheads="1"/>
            </p:cNvSpPr>
            <p:nvPr/>
          </p:nvSpPr>
          <p:spPr bwMode="auto">
            <a:xfrm>
              <a:off x="9944100" y="4256088"/>
              <a:ext cx="14288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Rectangle 281"/>
            <p:cNvSpPr>
              <a:spLocks noChangeArrowheads="1"/>
            </p:cNvSpPr>
            <p:nvPr/>
          </p:nvSpPr>
          <p:spPr bwMode="auto">
            <a:xfrm>
              <a:off x="9944100" y="4175126"/>
              <a:ext cx="14288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8" name="Rectangle 282"/>
            <p:cNvSpPr>
              <a:spLocks noChangeArrowheads="1"/>
            </p:cNvSpPr>
            <p:nvPr/>
          </p:nvSpPr>
          <p:spPr bwMode="auto">
            <a:xfrm>
              <a:off x="9944100" y="4065588"/>
              <a:ext cx="14288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9" name="Rectangle 283"/>
            <p:cNvSpPr>
              <a:spLocks noChangeArrowheads="1"/>
            </p:cNvSpPr>
            <p:nvPr/>
          </p:nvSpPr>
          <p:spPr bwMode="auto">
            <a:xfrm>
              <a:off x="9944100" y="4108451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Rectangle 284"/>
            <p:cNvSpPr>
              <a:spLocks noChangeArrowheads="1"/>
            </p:cNvSpPr>
            <p:nvPr/>
          </p:nvSpPr>
          <p:spPr bwMode="auto">
            <a:xfrm>
              <a:off x="9944100" y="4124326"/>
              <a:ext cx="14288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Rectangle 285"/>
            <p:cNvSpPr>
              <a:spLocks noChangeArrowheads="1"/>
            </p:cNvSpPr>
            <p:nvPr/>
          </p:nvSpPr>
          <p:spPr bwMode="auto">
            <a:xfrm>
              <a:off x="10429875" y="4049713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Rectangle 286"/>
            <p:cNvSpPr>
              <a:spLocks noChangeArrowheads="1"/>
            </p:cNvSpPr>
            <p:nvPr/>
          </p:nvSpPr>
          <p:spPr bwMode="auto">
            <a:xfrm>
              <a:off x="10429875" y="4256088"/>
              <a:ext cx="14288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Rectangle 287"/>
            <p:cNvSpPr>
              <a:spLocks noChangeArrowheads="1"/>
            </p:cNvSpPr>
            <p:nvPr/>
          </p:nvSpPr>
          <p:spPr bwMode="auto">
            <a:xfrm>
              <a:off x="10429875" y="4108451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Rectangle 288"/>
            <p:cNvSpPr>
              <a:spLocks noChangeArrowheads="1"/>
            </p:cNvSpPr>
            <p:nvPr/>
          </p:nvSpPr>
          <p:spPr bwMode="auto">
            <a:xfrm>
              <a:off x="10429875" y="3984626"/>
              <a:ext cx="14288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Rectangle 289"/>
            <p:cNvSpPr>
              <a:spLocks noChangeArrowheads="1"/>
            </p:cNvSpPr>
            <p:nvPr/>
          </p:nvSpPr>
          <p:spPr bwMode="auto">
            <a:xfrm>
              <a:off x="10429875" y="4027488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Rectangle 290"/>
            <p:cNvSpPr>
              <a:spLocks noChangeArrowheads="1"/>
            </p:cNvSpPr>
            <p:nvPr/>
          </p:nvSpPr>
          <p:spPr bwMode="auto">
            <a:xfrm>
              <a:off x="10429875" y="4248151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Rectangle 291"/>
            <p:cNvSpPr>
              <a:spLocks noChangeArrowheads="1"/>
            </p:cNvSpPr>
            <p:nvPr/>
          </p:nvSpPr>
          <p:spPr bwMode="auto">
            <a:xfrm>
              <a:off x="10429875" y="3932238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8" name="Rectangle 292"/>
            <p:cNvSpPr>
              <a:spLocks noChangeArrowheads="1"/>
            </p:cNvSpPr>
            <p:nvPr/>
          </p:nvSpPr>
          <p:spPr bwMode="auto">
            <a:xfrm>
              <a:off x="10429875" y="3624263"/>
              <a:ext cx="14288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9" name="Rectangle 293"/>
            <p:cNvSpPr>
              <a:spLocks noChangeArrowheads="1"/>
            </p:cNvSpPr>
            <p:nvPr/>
          </p:nvSpPr>
          <p:spPr bwMode="auto">
            <a:xfrm>
              <a:off x="10429875" y="4225926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Rectangle 294"/>
            <p:cNvSpPr>
              <a:spLocks noChangeArrowheads="1"/>
            </p:cNvSpPr>
            <p:nvPr/>
          </p:nvSpPr>
          <p:spPr bwMode="auto">
            <a:xfrm>
              <a:off x="10429875" y="3917951"/>
              <a:ext cx="14288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Rectangle 295"/>
            <p:cNvSpPr>
              <a:spLocks noChangeArrowheads="1"/>
            </p:cNvSpPr>
            <p:nvPr/>
          </p:nvSpPr>
          <p:spPr bwMode="auto">
            <a:xfrm>
              <a:off x="10907713" y="4124326"/>
              <a:ext cx="14288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Rectangle 296"/>
            <p:cNvSpPr>
              <a:spLocks noChangeArrowheads="1"/>
            </p:cNvSpPr>
            <p:nvPr/>
          </p:nvSpPr>
          <p:spPr bwMode="auto">
            <a:xfrm>
              <a:off x="10907713" y="4211638"/>
              <a:ext cx="14288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Rectangle 297"/>
            <p:cNvSpPr>
              <a:spLocks noChangeArrowheads="1"/>
            </p:cNvSpPr>
            <p:nvPr/>
          </p:nvSpPr>
          <p:spPr bwMode="auto">
            <a:xfrm>
              <a:off x="10907713" y="4248151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Rectangle 298"/>
            <p:cNvSpPr>
              <a:spLocks noChangeArrowheads="1"/>
            </p:cNvSpPr>
            <p:nvPr/>
          </p:nvSpPr>
          <p:spPr bwMode="auto">
            <a:xfrm>
              <a:off x="10907713" y="4225926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Rectangle 299"/>
            <p:cNvSpPr>
              <a:spLocks noChangeArrowheads="1"/>
            </p:cNvSpPr>
            <p:nvPr/>
          </p:nvSpPr>
          <p:spPr bwMode="auto">
            <a:xfrm>
              <a:off x="10907713" y="4160838"/>
              <a:ext cx="14288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Rectangle 300"/>
            <p:cNvSpPr>
              <a:spLocks noChangeArrowheads="1"/>
            </p:cNvSpPr>
            <p:nvPr/>
          </p:nvSpPr>
          <p:spPr bwMode="auto">
            <a:xfrm>
              <a:off x="10907713" y="4256088"/>
              <a:ext cx="14288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Rectangle 301"/>
            <p:cNvSpPr>
              <a:spLocks noChangeArrowheads="1"/>
            </p:cNvSpPr>
            <p:nvPr/>
          </p:nvSpPr>
          <p:spPr bwMode="auto">
            <a:xfrm>
              <a:off x="10907713" y="4248151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8" name="Rectangle 302"/>
            <p:cNvSpPr>
              <a:spLocks noChangeArrowheads="1"/>
            </p:cNvSpPr>
            <p:nvPr/>
          </p:nvSpPr>
          <p:spPr bwMode="auto">
            <a:xfrm>
              <a:off x="10907713" y="4108451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9" name="Rectangle 303"/>
            <p:cNvSpPr>
              <a:spLocks noChangeArrowheads="1"/>
            </p:cNvSpPr>
            <p:nvPr/>
          </p:nvSpPr>
          <p:spPr bwMode="auto">
            <a:xfrm>
              <a:off x="10907713" y="4094163"/>
              <a:ext cx="14288" cy="14288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304"/>
            <p:cNvSpPr>
              <a:spLocks noChangeShapeType="1"/>
            </p:cNvSpPr>
            <p:nvPr/>
          </p:nvSpPr>
          <p:spPr bwMode="auto">
            <a:xfrm flipH="1">
              <a:off x="9150350" y="2955926"/>
              <a:ext cx="19923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305"/>
            <p:cNvSpPr>
              <a:spLocks noChangeShapeType="1"/>
            </p:cNvSpPr>
            <p:nvPr/>
          </p:nvSpPr>
          <p:spPr bwMode="auto">
            <a:xfrm>
              <a:off x="9156700" y="2955926"/>
              <a:ext cx="0" cy="13287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306"/>
            <p:cNvSpPr>
              <a:spLocks noChangeShapeType="1"/>
            </p:cNvSpPr>
            <p:nvPr/>
          </p:nvSpPr>
          <p:spPr bwMode="auto">
            <a:xfrm>
              <a:off x="9156700" y="4278313"/>
              <a:ext cx="19939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307"/>
            <p:cNvSpPr>
              <a:spLocks noChangeShapeType="1"/>
            </p:cNvSpPr>
            <p:nvPr/>
          </p:nvSpPr>
          <p:spPr bwMode="auto">
            <a:xfrm flipV="1">
              <a:off x="11142663" y="2947988"/>
              <a:ext cx="0" cy="13303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Line 308"/>
            <p:cNvSpPr>
              <a:spLocks noChangeShapeType="1"/>
            </p:cNvSpPr>
            <p:nvPr/>
          </p:nvSpPr>
          <p:spPr bwMode="auto">
            <a:xfrm>
              <a:off x="9715500" y="4278313"/>
              <a:ext cx="0" cy="444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Line 310"/>
            <p:cNvSpPr>
              <a:spLocks noChangeShapeType="1"/>
            </p:cNvSpPr>
            <p:nvPr/>
          </p:nvSpPr>
          <p:spPr bwMode="auto">
            <a:xfrm>
              <a:off x="10172700" y="4278313"/>
              <a:ext cx="0" cy="444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8" name="Line 312"/>
            <p:cNvSpPr>
              <a:spLocks noChangeShapeType="1"/>
            </p:cNvSpPr>
            <p:nvPr/>
          </p:nvSpPr>
          <p:spPr bwMode="auto">
            <a:xfrm>
              <a:off x="10679113" y="4278313"/>
              <a:ext cx="0" cy="444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778369" y="3874334"/>
            <a:ext cx="275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78104" y="3093655"/>
            <a:ext cx="163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r>
              <a:rPr lang="en-US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p=0.011 vs. control</a:t>
            </a:r>
          </a:p>
        </p:txBody>
      </p:sp>
      <p:grpSp>
        <p:nvGrpSpPr>
          <p:cNvPr id="483" name="Group 482"/>
          <p:cNvGrpSpPr>
            <a:grpSpLocks noChangeAspect="1"/>
          </p:cNvGrpSpPr>
          <p:nvPr/>
        </p:nvGrpSpPr>
        <p:grpSpPr>
          <a:xfrm>
            <a:off x="7234359" y="4826004"/>
            <a:ext cx="1783853" cy="1280160"/>
            <a:chOff x="8213725" y="4856163"/>
            <a:chExt cx="2095376" cy="1503721"/>
          </a:xfrm>
        </p:grpSpPr>
        <p:sp>
          <p:nvSpPr>
            <p:cNvPr id="382" name="Line 325"/>
            <p:cNvSpPr>
              <a:spLocks noChangeShapeType="1"/>
            </p:cNvSpPr>
            <p:nvPr/>
          </p:nvSpPr>
          <p:spPr bwMode="auto">
            <a:xfrm flipH="1">
              <a:off x="8266070" y="6228229"/>
              <a:ext cx="50759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3" name="Rectangle 326"/>
            <p:cNvSpPr>
              <a:spLocks noChangeArrowheads="1"/>
            </p:cNvSpPr>
            <p:nvPr/>
          </p:nvSpPr>
          <p:spPr bwMode="auto">
            <a:xfrm>
              <a:off x="8213725" y="6175885"/>
              <a:ext cx="88827" cy="13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4" name="Line 327"/>
            <p:cNvSpPr>
              <a:spLocks noChangeShapeType="1"/>
            </p:cNvSpPr>
            <p:nvPr/>
          </p:nvSpPr>
          <p:spPr bwMode="auto">
            <a:xfrm flipH="1">
              <a:off x="8266070" y="6058506"/>
              <a:ext cx="50759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Rectangle 328"/>
            <p:cNvSpPr>
              <a:spLocks noChangeArrowheads="1"/>
            </p:cNvSpPr>
            <p:nvPr/>
          </p:nvSpPr>
          <p:spPr bwMode="auto">
            <a:xfrm>
              <a:off x="8213725" y="6007747"/>
              <a:ext cx="88827" cy="13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6" name="Line 329"/>
            <p:cNvSpPr>
              <a:spLocks noChangeShapeType="1"/>
            </p:cNvSpPr>
            <p:nvPr/>
          </p:nvSpPr>
          <p:spPr bwMode="auto">
            <a:xfrm flipH="1">
              <a:off x="8266070" y="5898299"/>
              <a:ext cx="50759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7" name="Rectangle 330"/>
            <p:cNvSpPr>
              <a:spLocks noChangeArrowheads="1"/>
            </p:cNvSpPr>
            <p:nvPr/>
          </p:nvSpPr>
          <p:spPr bwMode="auto">
            <a:xfrm>
              <a:off x="8213725" y="5845954"/>
              <a:ext cx="88827" cy="13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8" name="Line 331"/>
            <p:cNvSpPr>
              <a:spLocks noChangeShapeType="1"/>
            </p:cNvSpPr>
            <p:nvPr/>
          </p:nvSpPr>
          <p:spPr bwMode="auto">
            <a:xfrm flipH="1">
              <a:off x="8266070" y="5728575"/>
              <a:ext cx="50759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" name="Rectangle 332"/>
            <p:cNvSpPr>
              <a:spLocks noChangeArrowheads="1"/>
            </p:cNvSpPr>
            <p:nvPr/>
          </p:nvSpPr>
          <p:spPr bwMode="auto">
            <a:xfrm>
              <a:off x="8213725" y="5677817"/>
              <a:ext cx="88827" cy="13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0" name="Line 333"/>
            <p:cNvSpPr>
              <a:spLocks noChangeShapeType="1"/>
            </p:cNvSpPr>
            <p:nvPr/>
          </p:nvSpPr>
          <p:spPr bwMode="auto">
            <a:xfrm flipH="1">
              <a:off x="8266070" y="5566782"/>
              <a:ext cx="50759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Rectangle 334"/>
            <p:cNvSpPr>
              <a:spLocks noChangeArrowheads="1"/>
            </p:cNvSpPr>
            <p:nvPr/>
          </p:nvSpPr>
          <p:spPr bwMode="auto">
            <a:xfrm>
              <a:off x="8213725" y="5516024"/>
              <a:ext cx="88827" cy="13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2" name="Line 335"/>
            <p:cNvSpPr>
              <a:spLocks noChangeShapeType="1"/>
            </p:cNvSpPr>
            <p:nvPr/>
          </p:nvSpPr>
          <p:spPr bwMode="auto">
            <a:xfrm flipH="1">
              <a:off x="8266070" y="5398645"/>
              <a:ext cx="50759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Rectangle 336"/>
            <p:cNvSpPr>
              <a:spLocks noChangeArrowheads="1"/>
            </p:cNvSpPr>
            <p:nvPr/>
          </p:nvSpPr>
          <p:spPr bwMode="auto">
            <a:xfrm>
              <a:off x="8213725" y="5346300"/>
              <a:ext cx="88827" cy="13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4" name="Line 337"/>
            <p:cNvSpPr>
              <a:spLocks noChangeShapeType="1"/>
            </p:cNvSpPr>
            <p:nvPr/>
          </p:nvSpPr>
          <p:spPr bwMode="auto">
            <a:xfrm flipH="1">
              <a:off x="8266070" y="5236852"/>
              <a:ext cx="50759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Rectangle 338"/>
            <p:cNvSpPr>
              <a:spLocks noChangeArrowheads="1"/>
            </p:cNvSpPr>
            <p:nvPr/>
          </p:nvSpPr>
          <p:spPr bwMode="auto">
            <a:xfrm>
              <a:off x="8213725" y="5186093"/>
              <a:ext cx="88827" cy="13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6" name="Line 339"/>
            <p:cNvSpPr>
              <a:spLocks noChangeShapeType="1"/>
            </p:cNvSpPr>
            <p:nvPr/>
          </p:nvSpPr>
          <p:spPr bwMode="auto">
            <a:xfrm flipH="1">
              <a:off x="8266070" y="5068714"/>
              <a:ext cx="50759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7" name="Rectangle 340"/>
            <p:cNvSpPr>
              <a:spLocks noChangeArrowheads="1"/>
            </p:cNvSpPr>
            <p:nvPr/>
          </p:nvSpPr>
          <p:spPr bwMode="auto">
            <a:xfrm>
              <a:off x="8213725" y="5016369"/>
              <a:ext cx="88827" cy="13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7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8" name="Line 341"/>
            <p:cNvSpPr>
              <a:spLocks noChangeShapeType="1"/>
            </p:cNvSpPr>
            <p:nvPr/>
          </p:nvSpPr>
          <p:spPr bwMode="auto">
            <a:xfrm flipH="1">
              <a:off x="8266070" y="4906922"/>
              <a:ext cx="50759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Rectangle 342"/>
            <p:cNvSpPr>
              <a:spLocks noChangeArrowheads="1"/>
            </p:cNvSpPr>
            <p:nvPr/>
          </p:nvSpPr>
          <p:spPr bwMode="auto">
            <a:xfrm>
              <a:off x="8213725" y="4856163"/>
              <a:ext cx="88827" cy="13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0" name="Rectangle 343"/>
            <p:cNvSpPr>
              <a:spLocks noChangeArrowheads="1"/>
            </p:cNvSpPr>
            <p:nvPr/>
          </p:nvSpPr>
          <p:spPr bwMode="auto">
            <a:xfrm>
              <a:off x="8316829" y="4906922"/>
              <a:ext cx="1992272" cy="13276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Line 344"/>
            <p:cNvSpPr>
              <a:spLocks noChangeShapeType="1"/>
            </p:cNvSpPr>
            <p:nvPr/>
          </p:nvSpPr>
          <p:spPr bwMode="auto">
            <a:xfrm>
              <a:off x="8316829" y="5904643"/>
              <a:ext cx="1984341" cy="0"/>
            </a:xfrm>
            <a:prstGeom prst="line">
              <a:avLst/>
            </a:prstGeom>
            <a:noFill/>
            <a:ln w="0">
              <a:solidFill>
                <a:srgbClr val="B7B7B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Line 345"/>
            <p:cNvSpPr>
              <a:spLocks noChangeShapeType="1"/>
            </p:cNvSpPr>
            <p:nvPr/>
          </p:nvSpPr>
          <p:spPr bwMode="auto">
            <a:xfrm>
              <a:off x="8581724" y="5918920"/>
              <a:ext cx="44414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3" name="Line 346"/>
            <p:cNvSpPr>
              <a:spLocks noChangeShapeType="1"/>
            </p:cNvSpPr>
            <p:nvPr/>
          </p:nvSpPr>
          <p:spPr bwMode="auto">
            <a:xfrm>
              <a:off x="8596001" y="5809471"/>
              <a:ext cx="0" cy="226828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4" name="Line 347"/>
            <p:cNvSpPr>
              <a:spLocks noChangeShapeType="1"/>
            </p:cNvSpPr>
            <p:nvPr/>
          </p:nvSpPr>
          <p:spPr bwMode="auto">
            <a:xfrm>
              <a:off x="8581724" y="5809471"/>
              <a:ext cx="44414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348"/>
            <p:cNvSpPr>
              <a:spLocks noChangeShapeType="1"/>
            </p:cNvSpPr>
            <p:nvPr/>
          </p:nvSpPr>
          <p:spPr bwMode="auto">
            <a:xfrm>
              <a:off x="8581724" y="6036299"/>
              <a:ext cx="44414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349"/>
            <p:cNvSpPr>
              <a:spLocks noChangeShapeType="1"/>
            </p:cNvSpPr>
            <p:nvPr/>
          </p:nvSpPr>
          <p:spPr bwMode="auto">
            <a:xfrm>
              <a:off x="8567449" y="5546161"/>
              <a:ext cx="87241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Line 350"/>
            <p:cNvSpPr>
              <a:spLocks noChangeShapeType="1"/>
            </p:cNvSpPr>
            <p:nvPr/>
          </p:nvSpPr>
          <p:spPr bwMode="auto">
            <a:xfrm>
              <a:off x="8567449" y="6301194"/>
              <a:ext cx="87241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Line 351"/>
            <p:cNvSpPr>
              <a:spLocks noChangeShapeType="1"/>
            </p:cNvSpPr>
            <p:nvPr/>
          </p:nvSpPr>
          <p:spPr bwMode="auto">
            <a:xfrm>
              <a:off x="9089310" y="5956989"/>
              <a:ext cx="44414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Line 352"/>
            <p:cNvSpPr>
              <a:spLocks noChangeShapeType="1"/>
            </p:cNvSpPr>
            <p:nvPr/>
          </p:nvSpPr>
          <p:spPr bwMode="auto">
            <a:xfrm>
              <a:off x="9103586" y="5817403"/>
              <a:ext cx="0" cy="271241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" name="Line 353"/>
            <p:cNvSpPr>
              <a:spLocks noChangeShapeType="1"/>
            </p:cNvSpPr>
            <p:nvPr/>
          </p:nvSpPr>
          <p:spPr bwMode="auto">
            <a:xfrm>
              <a:off x="9089310" y="5817403"/>
              <a:ext cx="44414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1" name="Line 354"/>
            <p:cNvSpPr>
              <a:spLocks noChangeShapeType="1"/>
            </p:cNvSpPr>
            <p:nvPr/>
          </p:nvSpPr>
          <p:spPr bwMode="auto">
            <a:xfrm>
              <a:off x="9089310" y="6088643"/>
              <a:ext cx="44414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355"/>
            <p:cNvSpPr>
              <a:spLocks noChangeShapeType="1"/>
            </p:cNvSpPr>
            <p:nvPr/>
          </p:nvSpPr>
          <p:spPr bwMode="auto">
            <a:xfrm>
              <a:off x="9075034" y="5546161"/>
              <a:ext cx="87241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356"/>
            <p:cNvSpPr>
              <a:spLocks noChangeShapeType="1"/>
            </p:cNvSpPr>
            <p:nvPr/>
          </p:nvSpPr>
          <p:spPr bwMode="auto">
            <a:xfrm>
              <a:off x="9075034" y="6359884"/>
              <a:ext cx="87241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Line 357"/>
            <p:cNvSpPr>
              <a:spLocks noChangeShapeType="1"/>
            </p:cNvSpPr>
            <p:nvPr/>
          </p:nvSpPr>
          <p:spPr bwMode="auto">
            <a:xfrm>
              <a:off x="9566758" y="5918920"/>
              <a:ext cx="50759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Line 358"/>
            <p:cNvSpPr>
              <a:spLocks noChangeShapeType="1"/>
            </p:cNvSpPr>
            <p:nvPr/>
          </p:nvSpPr>
          <p:spPr bwMode="auto">
            <a:xfrm>
              <a:off x="9588964" y="5831678"/>
              <a:ext cx="0" cy="176069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Line 359"/>
            <p:cNvSpPr>
              <a:spLocks noChangeShapeType="1"/>
            </p:cNvSpPr>
            <p:nvPr/>
          </p:nvSpPr>
          <p:spPr bwMode="auto">
            <a:xfrm>
              <a:off x="9566758" y="5831678"/>
              <a:ext cx="50759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7" name="Line 360"/>
            <p:cNvSpPr>
              <a:spLocks noChangeShapeType="1"/>
            </p:cNvSpPr>
            <p:nvPr/>
          </p:nvSpPr>
          <p:spPr bwMode="auto">
            <a:xfrm>
              <a:off x="9566758" y="6007747"/>
              <a:ext cx="50759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8" name="Line 361"/>
            <p:cNvSpPr>
              <a:spLocks noChangeShapeType="1"/>
            </p:cNvSpPr>
            <p:nvPr/>
          </p:nvSpPr>
          <p:spPr bwMode="auto">
            <a:xfrm>
              <a:off x="9558826" y="5641334"/>
              <a:ext cx="88827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362"/>
            <p:cNvSpPr>
              <a:spLocks noChangeShapeType="1"/>
            </p:cNvSpPr>
            <p:nvPr/>
          </p:nvSpPr>
          <p:spPr bwMode="auto">
            <a:xfrm>
              <a:off x="9558826" y="6191747"/>
              <a:ext cx="88827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363"/>
            <p:cNvSpPr>
              <a:spLocks noChangeShapeType="1"/>
            </p:cNvSpPr>
            <p:nvPr/>
          </p:nvSpPr>
          <p:spPr bwMode="auto">
            <a:xfrm>
              <a:off x="10052136" y="5801541"/>
              <a:ext cx="44414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364"/>
            <p:cNvSpPr>
              <a:spLocks noChangeShapeType="1"/>
            </p:cNvSpPr>
            <p:nvPr/>
          </p:nvSpPr>
          <p:spPr bwMode="auto">
            <a:xfrm>
              <a:off x="10066411" y="5684162"/>
              <a:ext cx="0" cy="234758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365"/>
            <p:cNvSpPr>
              <a:spLocks noChangeShapeType="1"/>
            </p:cNvSpPr>
            <p:nvPr/>
          </p:nvSpPr>
          <p:spPr bwMode="auto">
            <a:xfrm>
              <a:off x="10052136" y="5684162"/>
              <a:ext cx="44414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Line 366"/>
            <p:cNvSpPr>
              <a:spLocks noChangeShapeType="1"/>
            </p:cNvSpPr>
            <p:nvPr/>
          </p:nvSpPr>
          <p:spPr bwMode="auto">
            <a:xfrm>
              <a:off x="10052136" y="5918920"/>
              <a:ext cx="44414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Line 367"/>
            <p:cNvSpPr>
              <a:spLocks noChangeShapeType="1"/>
            </p:cNvSpPr>
            <p:nvPr/>
          </p:nvSpPr>
          <p:spPr bwMode="auto">
            <a:xfrm>
              <a:off x="10037860" y="5457334"/>
              <a:ext cx="87241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Line 368"/>
            <p:cNvSpPr>
              <a:spLocks noChangeShapeType="1"/>
            </p:cNvSpPr>
            <p:nvPr/>
          </p:nvSpPr>
          <p:spPr bwMode="auto">
            <a:xfrm>
              <a:off x="10037860" y="6155264"/>
              <a:ext cx="87241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Rectangle 369"/>
            <p:cNvSpPr>
              <a:spLocks noChangeArrowheads="1"/>
            </p:cNvSpPr>
            <p:nvPr/>
          </p:nvSpPr>
          <p:spPr bwMode="auto">
            <a:xfrm>
              <a:off x="8596001" y="6029954"/>
              <a:ext cx="15862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7" name="Rectangle 370"/>
            <p:cNvSpPr>
              <a:spLocks noChangeArrowheads="1"/>
            </p:cNvSpPr>
            <p:nvPr/>
          </p:nvSpPr>
          <p:spPr bwMode="auto">
            <a:xfrm>
              <a:off x="8596001" y="6133057"/>
              <a:ext cx="15862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8" name="Rectangle 371"/>
            <p:cNvSpPr>
              <a:spLocks noChangeArrowheads="1"/>
            </p:cNvSpPr>
            <p:nvPr/>
          </p:nvSpPr>
          <p:spPr bwMode="auto">
            <a:xfrm>
              <a:off x="8596001" y="5082990"/>
              <a:ext cx="15862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Rectangle 372"/>
            <p:cNvSpPr>
              <a:spLocks noChangeArrowheads="1"/>
            </p:cNvSpPr>
            <p:nvPr/>
          </p:nvSpPr>
          <p:spPr bwMode="auto">
            <a:xfrm>
              <a:off x="8596001" y="6206022"/>
              <a:ext cx="15862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Rectangle 373"/>
            <p:cNvSpPr>
              <a:spLocks noChangeArrowheads="1"/>
            </p:cNvSpPr>
            <p:nvPr/>
          </p:nvSpPr>
          <p:spPr bwMode="auto">
            <a:xfrm>
              <a:off x="8596001" y="5317748"/>
              <a:ext cx="15862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Rectangle 374"/>
            <p:cNvSpPr>
              <a:spLocks noChangeArrowheads="1"/>
            </p:cNvSpPr>
            <p:nvPr/>
          </p:nvSpPr>
          <p:spPr bwMode="auto">
            <a:xfrm>
              <a:off x="8596001" y="6096575"/>
              <a:ext cx="15862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Rectangle 375"/>
            <p:cNvSpPr>
              <a:spLocks noChangeArrowheads="1"/>
            </p:cNvSpPr>
            <p:nvPr/>
          </p:nvSpPr>
          <p:spPr bwMode="auto">
            <a:xfrm>
              <a:off x="8596001" y="6096575"/>
              <a:ext cx="15862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Rectangle 376"/>
            <p:cNvSpPr>
              <a:spLocks noChangeArrowheads="1"/>
            </p:cNvSpPr>
            <p:nvPr/>
          </p:nvSpPr>
          <p:spPr bwMode="auto">
            <a:xfrm>
              <a:off x="8596001" y="6022023"/>
              <a:ext cx="15862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Rectangle 377"/>
            <p:cNvSpPr>
              <a:spLocks noChangeArrowheads="1"/>
            </p:cNvSpPr>
            <p:nvPr/>
          </p:nvSpPr>
          <p:spPr bwMode="auto">
            <a:xfrm>
              <a:off x="8596001" y="5772989"/>
              <a:ext cx="15862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Rectangle 378"/>
            <p:cNvSpPr>
              <a:spLocks noChangeArrowheads="1"/>
            </p:cNvSpPr>
            <p:nvPr/>
          </p:nvSpPr>
          <p:spPr bwMode="auto">
            <a:xfrm>
              <a:off x="8596001" y="6228229"/>
              <a:ext cx="15862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Rectangle 379"/>
            <p:cNvSpPr>
              <a:spLocks noChangeArrowheads="1"/>
            </p:cNvSpPr>
            <p:nvPr/>
          </p:nvSpPr>
          <p:spPr bwMode="auto">
            <a:xfrm>
              <a:off x="8596001" y="6175885"/>
              <a:ext cx="15862" cy="15862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7" name="Rectangle 380"/>
            <p:cNvSpPr>
              <a:spLocks noChangeArrowheads="1"/>
            </p:cNvSpPr>
            <p:nvPr/>
          </p:nvSpPr>
          <p:spPr bwMode="auto">
            <a:xfrm>
              <a:off x="9103586" y="4921197"/>
              <a:ext cx="14275" cy="15862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8" name="Rectangle 381"/>
            <p:cNvSpPr>
              <a:spLocks noChangeArrowheads="1"/>
            </p:cNvSpPr>
            <p:nvPr/>
          </p:nvSpPr>
          <p:spPr bwMode="auto">
            <a:xfrm>
              <a:off x="9103586" y="5926850"/>
              <a:ext cx="14275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Rectangle 382"/>
            <p:cNvSpPr>
              <a:spLocks noChangeArrowheads="1"/>
            </p:cNvSpPr>
            <p:nvPr/>
          </p:nvSpPr>
          <p:spPr bwMode="auto">
            <a:xfrm>
              <a:off x="9103586" y="6175885"/>
              <a:ext cx="14275" cy="15862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Rectangle 383"/>
            <p:cNvSpPr>
              <a:spLocks noChangeArrowheads="1"/>
            </p:cNvSpPr>
            <p:nvPr/>
          </p:nvSpPr>
          <p:spPr bwMode="auto">
            <a:xfrm>
              <a:off x="9103586" y="6133057"/>
              <a:ext cx="14275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Rectangle 384"/>
            <p:cNvSpPr>
              <a:spLocks noChangeArrowheads="1"/>
            </p:cNvSpPr>
            <p:nvPr/>
          </p:nvSpPr>
          <p:spPr bwMode="auto">
            <a:xfrm>
              <a:off x="9103586" y="6206022"/>
              <a:ext cx="14275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Rectangle 385"/>
            <p:cNvSpPr>
              <a:spLocks noChangeArrowheads="1"/>
            </p:cNvSpPr>
            <p:nvPr/>
          </p:nvSpPr>
          <p:spPr bwMode="auto">
            <a:xfrm>
              <a:off x="9103586" y="6183815"/>
              <a:ext cx="14275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Rectangle 386"/>
            <p:cNvSpPr>
              <a:spLocks noChangeArrowheads="1"/>
            </p:cNvSpPr>
            <p:nvPr/>
          </p:nvSpPr>
          <p:spPr bwMode="auto">
            <a:xfrm>
              <a:off x="9103586" y="6102919"/>
              <a:ext cx="14275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4" name="Rectangle 387"/>
            <p:cNvSpPr>
              <a:spLocks noChangeArrowheads="1"/>
            </p:cNvSpPr>
            <p:nvPr/>
          </p:nvSpPr>
          <p:spPr bwMode="auto">
            <a:xfrm>
              <a:off x="9103586" y="6102919"/>
              <a:ext cx="14275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5" name="Rectangle 388"/>
            <p:cNvSpPr>
              <a:spLocks noChangeArrowheads="1"/>
            </p:cNvSpPr>
            <p:nvPr/>
          </p:nvSpPr>
          <p:spPr bwMode="auto">
            <a:xfrm>
              <a:off x="9103586" y="5845954"/>
              <a:ext cx="14275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6" name="Rectangle 389"/>
            <p:cNvSpPr>
              <a:spLocks noChangeArrowheads="1"/>
            </p:cNvSpPr>
            <p:nvPr/>
          </p:nvSpPr>
          <p:spPr bwMode="auto">
            <a:xfrm>
              <a:off x="9588964" y="5574713"/>
              <a:ext cx="14275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7" name="Rectangle 390"/>
            <p:cNvSpPr>
              <a:spLocks noChangeArrowheads="1"/>
            </p:cNvSpPr>
            <p:nvPr/>
          </p:nvSpPr>
          <p:spPr bwMode="auto">
            <a:xfrm>
              <a:off x="9588964" y="6044229"/>
              <a:ext cx="14275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8" name="Rectangle 391"/>
            <p:cNvSpPr>
              <a:spLocks noChangeArrowheads="1"/>
            </p:cNvSpPr>
            <p:nvPr/>
          </p:nvSpPr>
          <p:spPr bwMode="auto">
            <a:xfrm>
              <a:off x="9588964" y="5977609"/>
              <a:ext cx="14275" cy="15862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9" name="Rectangle 392"/>
            <p:cNvSpPr>
              <a:spLocks noChangeArrowheads="1"/>
            </p:cNvSpPr>
            <p:nvPr/>
          </p:nvSpPr>
          <p:spPr bwMode="auto">
            <a:xfrm>
              <a:off x="9588964" y="6058506"/>
              <a:ext cx="14275" cy="15862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" name="Rectangle 393"/>
            <p:cNvSpPr>
              <a:spLocks noChangeArrowheads="1"/>
            </p:cNvSpPr>
            <p:nvPr/>
          </p:nvSpPr>
          <p:spPr bwMode="auto">
            <a:xfrm>
              <a:off x="9588964" y="6169540"/>
              <a:ext cx="14275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1" name="Rectangle 394"/>
            <p:cNvSpPr>
              <a:spLocks noChangeArrowheads="1"/>
            </p:cNvSpPr>
            <p:nvPr/>
          </p:nvSpPr>
          <p:spPr bwMode="auto">
            <a:xfrm>
              <a:off x="9588964" y="6228229"/>
              <a:ext cx="14275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2" name="Rectangle 395"/>
            <p:cNvSpPr>
              <a:spLocks noChangeArrowheads="1"/>
            </p:cNvSpPr>
            <p:nvPr/>
          </p:nvSpPr>
          <p:spPr bwMode="auto">
            <a:xfrm>
              <a:off x="9588964" y="5449403"/>
              <a:ext cx="14275" cy="15862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3" name="Rectangle 396"/>
            <p:cNvSpPr>
              <a:spLocks noChangeArrowheads="1"/>
            </p:cNvSpPr>
            <p:nvPr/>
          </p:nvSpPr>
          <p:spPr bwMode="auto">
            <a:xfrm>
              <a:off x="9588964" y="5669885"/>
              <a:ext cx="14275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4" name="Rectangle 397"/>
            <p:cNvSpPr>
              <a:spLocks noChangeArrowheads="1"/>
            </p:cNvSpPr>
            <p:nvPr/>
          </p:nvSpPr>
          <p:spPr bwMode="auto">
            <a:xfrm>
              <a:off x="9588964" y="6175885"/>
              <a:ext cx="14275" cy="15862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5" name="Rectangle 398"/>
            <p:cNvSpPr>
              <a:spLocks noChangeArrowheads="1"/>
            </p:cNvSpPr>
            <p:nvPr/>
          </p:nvSpPr>
          <p:spPr bwMode="auto">
            <a:xfrm>
              <a:off x="9588964" y="5839610"/>
              <a:ext cx="14275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6" name="Rectangle 399"/>
            <p:cNvSpPr>
              <a:spLocks noChangeArrowheads="1"/>
            </p:cNvSpPr>
            <p:nvPr/>
          </p:nvSpPr>
          <p:spPr bwMode="auto">
            <a:xfrm>
              <a:off x="10066411" y="5890368"/>
              <a:ext cx="14275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7" name="Rectangle 400"/>
            <p:cNvSpPr>
              <a:spLocks noChangeArrowheads="1"/>
            </p:cNvSpPr>
            <p:nvPr/>
          </p:nvSpPr>
          <p:spPr bwMode="auto">
            <a:xfrm>
              <a:off x="10066411" y="5890368"/>
              <a:ext cx="14275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8" name="Rectangle 401"/>
            <p:cNvSpPr>
              <a:spLocks noChangeArrowheads="1"/>
            </p:cNvSpPr>
            <p:nvPr/>
          </p:nvSpPr>
          <p:spPr bwMode="auto">
            <a:xfrm>
              <a:off x="10066411" y="6080713"/>
              <a:ext cx="14275" cy="15862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9" name="Rectangle 402"/>
            <p:cNvSpPr>
              <a:spLocks noChangeArrowheads="1"/>
            </p:cNvSpPr>
            <p:nvPr/>
          </p:nvSpPr>
          <p:spPr bwMode="auto">
            <a:xfrm>
              <a:off x="10066411" y="5706368"/>
              <a:ext cx="14275" cy="15862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0" name="Rectangle 403"/>
            <p:cNvSpPr>
              <a:spLocks noChangeArrowheads="1"/>
            </p:cNvSpPr>
            <p:nvPr/>
          </p:nvSpPr>
          <p:spPr bwMode="auto">
            <a:xfrm>
              <a:off x="10066411" y="4973542"/>
              <a:ext cx="14275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" name="Rectangle 404"/>
            <p:cNvSpPr>
              <a:spLocks noChangeArrowheads="1"/>
            </p:cNvSpPr>
            <p:nvPr/>
          </p:nvSpPr>
          <p:spPr bwMode="auto">
            <a:xfrm>
              <a:off x="10066411" y="6183815"/>
              <a:ext cx="14275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2" name="Rectangle 405"/>
            <p:cNvSpPr>
              <a:spLocks noChangeArrowheads="1"/>
            </p:cNvSpPr>
            <p:nvPr/>
          </p:nvSpPr>
          <p:spPr bwMode="auto">
            <a:xfrm>
              <a:off x="10066411" y="5977609"/>
              <a:ext cx="14275" cy="15862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3" name="Rectangle 406"/>
            <p:cNvSpPr>
              <a:spLocks noChangeArrowheads="1"/>
            </p:cNvSpPr>
            <p:nvPr/>
          </p:nvSpPr>
          <p:spPr bwMode="auto">
            <a:xfrm>
              <a:off x="10066411" y="5817403"/>
              <a:ext cx="14275" cy="14276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4" name="Rectangle 407"/>
            <p:cNvSpPr>
              <a:spLocks noChangeArrowheads="1"/>
            </p:cNvSpPr>
            <p:nvPr/>
          </p:nvSpPr>
          <p:spPr bwMode="auto">
            <a:xfrm>
              <a:off x="10066411" y="5706368"/>
              <a:ext cx="14275" cy="15862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5" name="Line 408"/>
            <p:cNvSpPr>
              <a:spLocks noChangeShapeType="1"/>
            </p:cNvSpPr>
            <p:nvPr/>
          </p:nvSpPr>
          <p:spPr bwMode="auto">
            <a:xfrm flipH="1">
              <a:off x="8310484" y="4906922"/>
              <a:ext cx="199068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6" name="Line 409"/>
            <p:cNvSpPr>
              <a:spLocks noChangeShapeType="1"/>
            </p:cNvSpPr>
            <p:nvPr/>
          </p:nvSpPr>
          <p:spPr bwMode="auto">
            <a:xfrm>
              <a:off x="8316829" y="4906922"/>
              <a:ext cx="0" cy="13276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7" name="Line 410"/>
            <p:cNvSpPr>
              <a:spLocks noChangeShapeType="1"/>
            </p:cNvSpPr>
            <p:nvPr/>
          </p:nvSpPr>
          <p:spPr bwMode="auto">
            <a:xfrm>
              <a:off x="8316829" y="6228229"/>
              <a:ext cx="199227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8" name="Line 411"/>
            <p:cNvSpPr>
              <a:spLocks noChangeShapeType="1"/>
            </p:cNvSpPr>
            <p:nvPr/>
          </p:nvSpPr>
          <p:spPr bwMode="auto">
            <a:xfrm flipV="1">
              <a:off x="10301170" y="4898990"/>
              <a:ext cx="0" cy="13292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9" name="Line 412"/>
            <p:cNvSpPr>
              <a:spLocks noChangeShapeType="1"/>
            </p:cNvSpPr>
            <p:nvPr/>
          </p:nvSpPr>
          <p:spPr bwMode="auto">
            <a:xfrm>
              <a:off x="8875173" y="6228229"/>
              <a:ext cx="0" cy="444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1" name="Line 414"/>
            <p:cNvSpPr>
              <a:spLocks noChangeShapeType="1"/>
            </p:cNvSpPr>
            <p:nvPr/>
          </p:nvSpPr>
          <p:spPr bwMode="auto">
            <a:xfrm>
              <a:off x="9331999" y="6228229"/>
              <a:ext cx="0" cy="444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3" name="Line 416"/>
            <p:cNvSpPr>
              <a:spLocks noChangeShapeType="1"/>
            </p:cNvSpPr>
            <p:nvPr/>
          </p:nvSpPr>
          <p:spPr bwMode="auto">
            <a:xfrm>
              <a:off x="9837998" y="6228229"/>
              <a:ext cx="0" cy="444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586183" y="4888485"/>
            <a:ext cx="12987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p=0.81 (4 groups)</a:t>
            </a:r>
          </a:p>
        </p:txBody>
      </p:sp>
      <p:sp>
        <p:nvSpPr>
          <p:cNvPr id="484" name="TextBox 483"/>
          <p:cNvSpPr txBox="1"/>
          <p:nvPr/>
        </p:nvSpPr>
        <p:spPr>
          <a:xfrm>
            <a:off x="7137766" y="2737710"/>
            <a:ext cx="201310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Macrophage Area (%)</a:t>
            </a:r>
          </a:p>
        </p:txBody>
      </p:sp>
      <p:sp>
        <p:nvSpPr>
          <p:cNvPr id="485" name="TextBox 484"/>
          <p:cNvSpPr txBox="1"/>
          <p:nvPr/>
        </p:nvSpPr>
        <p:spPr>
          <a:xfrm>
            <a:off x="7044738" y="4570041"/>
            <a:ext cx="2106128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SMC Area (%)</a:t>
            </a:r>
          </a:p>
        </p:txBody>
      </p:sp>
      <p:sp>
        <p:nvSpPr>
          <p:cNvPr id="486" name="TextBox 485"/>
          <p:cNvSpPr txBox="1"/>
          <p:nvPr/>
        </p:nvSpPr>
        <p:spPr>
          <a:xfrm>
            <a:off x="7606299" y="1238230"/>
            <a:ext cx="12987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p=0.39 (4 groups)</a:t>
            </a:r>
          </a:p>
        </p:txBody>
      </p:sp>
      <p:sp>
        <p:nvSpPr>
          <p:cNvPr id="365" name="Rectangle 205"/>
          <p:cNvSpPr>
            <a:spLocks noChangeArrowheads="1"/>
          </p:cNvSpPr>
          <p:nvPr/>
        </p:nvSpPr>
        <p:spPr bwMode="auto">
          <a:xfrm>
            <a:off x="7896751" y="2597991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(1.0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67" name="Rectangle 205"/>
          <p:cNvSpPr>
            <a:spLocks noChangeArrowheads="1"/>
          </p:cNvSpPr>
          <p:nvPr/>
        </p:nvSpPr>
        <p:spPr bwMode="auto">
          <a:xfrm>
            <a:off x="8296841" y="2597991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(1.7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69" name="Rectangle 205"/>
          <p:cNvSpPr>
            <a:spLocks noChangeArrowheads="1"/>
          </p:cNvSpPr>
          <p:nvPr/>
        </p:nvSpPr>
        <p:spPr bwMode="auto">
          <a:xfrm>
            <a:off x="8699941" y="2597991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(3.4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70" name="Rectangle 205"/>
          <p:cNvSpPr>
            <a:spLocks noChangeArrowheads="1"/>
          </p:cNvSpPr>
          <p:nvPr/>
        </p:nvSpPr>
        <p:spPr bwMode="auto">
          <a:xfrm>
            <a:off x="7874830" y="4389125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(1.0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71" name="Rectangle 205"/>
          <p:cNvSpPr>
            <a:spLocks noChangeArrowheads="1"/>
          </p:cNvSpPr>
          <p:nvPr/>
        </p:nvSpPr>
        <p:spPr bwMode="auto">
          <a:xfrm>
            <a:off x="8274920" y="4389125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(1.7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72" name="Rectangle 205"/>
          <p:cNvSpPr>
            <a:spLocks noChangeArrowheads="1"/>
          </p:cNvSpPr>
          <p:nvPr/>
        </p:nvSpPr>
        <p:spPr bwMode="auto">
          <a:xfrm>
            <a:off x="8678020" y="4389125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(3.4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73" name="Rectangle 205"/>
          <p:cNvSpPr>
            <a:spLocks noChangeArrowheads="1"/>
          </p:cNvSpPr>
          <p:nvPr/>
        </p:nvSpPr>
        <p:spPr bwMode="auto">
          <a:xfrm>
            <a:off x="7855780" y="6140232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(1.0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74" name="Rectangle 205"/>
          <p:cNvSpPr>
            <a:spLocks noChangeArrowheads="1"/>
          </p:cNvSpPr>
          <p:nvPr/>
        </p:nvSpPr>
        <p:spPr bwMode="auto">
          <a:xfrm>
            <a:off x="8274920" y="6140232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(1.7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75" name="Rectangle 205"/>
          <p:cNvSpPr>
            <a:spLocks noChangeArrowheads="1"/>
          </p:cNvSpPr>
          <p:nvPr/>
        </p:nvSpPr>
        <p:spPr bwMode="auto">
          <a:xfrm>
            <a:off x="8697070" y="6140232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(3.4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0757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Y:\non-GLP\Clear Vascular\Clear Vascular (CLRIN00235)Mice2011 and 2012\Clear Vascular (CLRIN00235) Mice 2012\CLRIN00235 Histo Images\Brachiocephalic (Sirius red)\CV28239 III-4 BC 45 Sirius red 10x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6" t="16744" r="17332" b="12858"/>
          <a:stretch/>
        </p:blipFill>
        <p:spPr bwMode="auto">
          <a:xfrm>
            <a:off x="3685799" y="2564384"/>
            <a:ext cx="1600200" cy="1544905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87" name="Group 6286"/>
          <p:cNvGrpSpPr>
            <a:grpSpLocks noChangeAspect="1"/>
          </p:cNvGrpSpPr>
          <p:nvPr/>
        </p:nvGrpSpPr>
        <p:grpSpPr>
          <a:xfrm>
            <a:off x="7078182" y="4054642"/>
            <a:ext cx="2015004" cy="1371600"/>
            <a:chOff x="9083676" y="4540250"/>
            <a:chExt cx="1924050" cy="1309688"/>
          </a:xfrm>
        </p:grpSpPr>
        <p:sp>
          <p:nvSpPr>
            <p:cNvPr id="6232" name="Line 96"/>
            <p:cNvSpPr>
              <a:spLocks noChangeShapeType="1"/>
            </p:cNvSpPr>
            <p:nvPr/>
          </p:nvSpPr>
          <p:spPr bwMode="auto">
            <a:xfrm flipH="1">
              <a:off x="9169401" y="5776913"/>
              <a:ext cx="4603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33" name="Rectangle 97"/>
            <p:cNvSpPr>
              <a:spLocks noChangeArrowheads="1"/>
            </p:cNvSpPr>
            <p:nvPr/>
          </p:nvSpPr>
          <p:spPr bwMode="auto">
            <a:xfrm>
              <a:off x="9123363" y="5730875"/>
              <a:ext cx="79375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34" name="Line 98"/>
            <p:cNvSpPr>
              <a:spLocks noChangeShapeType="1"/>
            </p:cNvSpPr>
            <p:nvPr/>
          </p:nvSpPr>
          <p:spPr bwMode="auto">
            <a:xfrm flipH="1">
              <a:off x="9169401" y="5624513"/>
              <a:ext cx="4603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35" name="Rectangle 99"/>
            <p:cNvSpPr>
              <a:spLocks noChangeArrowheads="1"/>
            </p:cNvSpPr>
            <p:nvPr/>
          </p:nvSpPr>
          <p:spPr bwMode="auto">
            <a:xfrm>
              <a:off x="9123363" y="5578475"/>
              <a:ext cx="79375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36" name="Line 100"/>
            <p:cNvSpPr>
              <a:spLocks noChangeShapeType="1"/>
            </p:cNvSpPr>
            <p:nvPr/>
          </p:nvSpPr>
          <p:spPr bwMode="auto">
            <a:xfrm flipH="1">
              <a:off x="9169401" y="5480050"/>
              <a:ext cx="4603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37" name="Rectangle 101"/>
            <p:cNvSpPr>
              <a:spLocks noChangeArrowheads="1"/>
            </p:cNvSpPr>
            <p:nvPr/>
          </p:nvSpPr>
          <p:spPr bwMode="auto">
            <a:xfrm>
              <a:off x="9083676" y="5432425"/>
              <a:ext cx="12541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38" name="Line 102"/>
            <p:cNvSpPr>
              <a:spLocks noChangeShapeType="1"/>
            </p:cNvSpPr>
            <p:nvPr/>
          </p:nvSpPr>
          <p:spPr bwMode="auto">
            <a:xfrm flipH="1">
              <a:off x="9169401" y="5327650"/>
              <a:ext cx="4603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39" name="Rectangle 103"/>
            <p:cNvSpPr>
              <a:spLocks noChangeArrowheads="1"/>
            </p:cNvSpPr>
            <p:nvPr/>
          </p:nvSpPr>
          <p:spPr bwMode="auto">
            <a:xfrm>
              <a:off x="9083676" y="5280025"/>
              <a:ext cx="12541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15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8" name="Line 104"/>
            <p:cNvSpPr>
              <a:spLocks noChangeShapeType="1"/>
            </p:cNvSpPr>
            <p:nvPr/>
          </p:nvSpPr>
          <p:spPr bwMode="auto">
            <a:xfrm flipH="1">
              <a:off x="9169401" y="5181600"/>
              <a:ext cx="4603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9" name="Rectangle 105"/>
            <p:cNvSpPr>
              <a:spLocks noChangeArrowheads="1"/>
            </p:cNvSpPr>
            <p:nvPr/>
          </p:nvSpPr>
          <p:spPr bwMode="auto">
            <a:xfrm>
              <a:off x="9083676" y="5135563"/>
              <a:ext cx="12541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Line 106"/>
            <p:cNvSpPr>
              <a:spLocks noChangeShapeType="1"/>
            </p:cNvSpPr>
            <p:nvPr/>
          </p:nvSpPr>
          <p:spPr bwMode="auto">
            <a:xfrm flipH="1">
              <a:off x="9169401" y="5029200"/>
              <a:ext cx="4603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1" name="Rectangle 107"/>
            <p:cNvSpPr>
              <a:spLocks noChangeArrowheads="1"/>
            </p:cNvSpPr>
            <p:nvPr/>
          </p:nvSpPr>
          <p:spPr bwMode="auto">
            <a:xfrm>
              <a:off x="9083676" y="4983163"/>
              <a:ext cx="12541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25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2" name="Line 108"/>
            <p:cNvSpPr>
              <a:spLocks noChangeShapeType="1"/>
            </p:cNvSpPr>
            <p:nvPr/>
          </p:nvSpPr>
          <p:spPr bwMode="auto">
            <a:xfrm flipH="1">
              <a:off x="9169401" y="4884738"/>
              <a:ext cx="4603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" name="Rectangle 109"/>
            <p:cNvSpPr>
              <a:spLocks noChangeArrowheads="1"/>
            </p:cNvSpPr>
            <p:nvPr/>
          </p:nvSpPr>
          <p:spPr bwMode="auto">
            <a:xfrm>
              <a:off x="9083676" y="4837113"/>
              <a:ext cx="12541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" name="Line 110"/>
            <p:cNvSpPr>
              <a:spLocks noChangeShapeType="1"/>
            </p:cNvSpPr>
            <p:nvPr/>
          </p:nvSpPr>
          <p:spPr bwMode="auto">
            <a:xfrm flipH="1">
              <a:off x="9169401" y="4732338"/>
              <a:ext cx="4603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5" name="Rectangle 111"/>
            <p:cNvSpPr>
              <a:spLocks noChangeArrowheads="1"/>
            </p:cNvSpPr>
            <p:nvPr/>
          </p:nvSpPr>
          <p:spPr bwMode="auto">
            <a:xfrm>
              <a:off x="9083676" y="4686300"/>
              <a:ext cx="12541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35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6" name="Line 112"/>
            <p:cNvSpPr>
              <a:spLocks noChangeShapeType="1"/>
            </p:cNvSpPr>
            <p:nvPr/>
          </p:nvSpPr>
          <p:spPr bwMode="auto">
            <a:xfrm flipH="1">
              <a:off x="9169401" y="4586288"/>
              <a:ext cx="4603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7" name="Rectangle 113"/>
            <p:cNvSpPr>
              <a:spLocks noChangeArrowheads="1"/>
            </p:cNvSpPr>
            <p:nvPr/>
          </p:nvSpPr>
          <p:spPr bwMode="auto">
            <a:xfrm>
              <a:off x="9083676" y="4540250"/>
              <a:ext cx="12541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8" name="Rectangle 114"/>
            <p:cNvSpPr>
              <a:spLocks noChangeArrowheads="1"/>
            </p:cNvSpPr>
            <p:nvPr/>
          </p:nvSpPr>
          <p:spPr bwMode="auto">
            <a:xfrm>
              <a:off x="9215438" y="4586288"/>
              <a:ext cx="1792288" cy="1196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9" name="Line 115"/>
            <p:cNvSpPr>
              <a:spLocks noChangeShapeType="1"/>
            </p:cNvSpPr>
            <p:nvPr/>
          </p:nvSpPr>
          <p:spPr bwMode="auto">
            <a:xfrm>
              <a:off x="9215438" y="5605463"/>
              <a:ext cx="1785938" cy="0"/>
            </a:xfrm>
            <a:prstGeom prst="line">
              <a:avLst/>
            </a:prstGeom>
            <a:noFill/>
            <a:ln w="0">
              <a:solidFill>
                <a:srgbClr val="B7B7B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0" name="Line 116"/>
            <p:cNvSpPr>
              <a:spLocks noChangeShapeType="1"/>
            </p:cNvSpPr>
            <p:nvPr/>
          </p:nvSpPr>
          <p:spPr bwMode="auto">
            <a:xfrm>
              <a:off x="9420226" y="5392738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1" name="Line 117"/>
            <p:cNvSpPr>
              <a:spLocks noChangeShapeType="1"/>
            </p:cNvSpPr>
            <p:nvPr/>
          </p:nvSpPr>
          <p:spPr bwMode="auto">
            <a:xfrm>
              <a:off x="9434513" y="5221288"/>
              <a:ext cx="0" cy="344488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2" name="Line 118"/>
            <p:cNvSpPr>
              <a:spLocks noChangeShapeType="1"/>
            </p:cNvSpPr>
            <p:nvPr/>
          </p:nvSpPr>
          <p:spPr bwMode="auto">
            <a:xfrm>
              <a:off x="9420226" y="5221288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" name="Line 119"/>
            <p:cNvSpPr>
              <a:spLocks noChangeShapeType="1"/>
            </p:cNvSpPr>
            <p:nvPr/>
          </p:nvSpPr>
          <p:spPr bwMode="auto">
            <a:xfrm>
              <a:off x="9420226" y="5565775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" name="Line 120"/>
            <p:cNvSpPr>
              <a:spLocks noChangeShapeType="1"/>
            </p:cNvSpPr>
            <p:nvPr/>
          </p:nvSpPr>
          <p:spPr bwMode="auto">
            <a:xfrm>
              <a:off x="9407526" y="4976813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5" name="Line 121"/>
            <p:cNvSpPr>
              <a:spLocks noChangeShapeType="1"/>
            </p:cNvSpPr>
            <p:nvPr/>
          </p:nvSpPr>
          <p:spPr bwMode="auto">
            <a:xfrm>
              <a:off x="9407526" y="5810250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6" name="Line 122"/>
            <p:cNvSpPr>
              <a:spLocks noChangeShapeType="1"/>
            </p:cNvSpPr>
            <p:nvPr/>
          </p:nvSpPr>
          <p:spPr bwMode="auto">
            <a:xfrm>
              <a:off x="9871076" y="5605463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7" name="Line 123"/>
            <p:cNvSpPr>
              <a:spLocks noChangeShapeType="1"/>
            </p:cNvSpPr>
            <p:nvPr/>
          </p:nvSpPr>
          <p:spPr bwMode="auto">
            <a:xfrm>
              <a:off x="9883776" y="5565775"/>
              <a:ext cx="0" cy="79375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1" name="Line 124"/>
            <p:cNvSpPr>
              <a:spLocks noChangeShapeType="1"/>
            </p:cNvSpPr>
            <p:nvPr/>
          </p:nvSpPr>
          <p:spPr bwMode="auto">
            <a:xfrm>
              <a:off x="9871076" y="5565775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2" name="Line 125"/>
            <p:cNvSpPr>
              <a:spLocks noChangeShapeType="1"/>
            </p:cNvSpPr>
            <p:nvPr/>
          </p:nvSpPr>
          <p:spPr bwMode="auto">
            <a:xfrm>
              <a:off x="9871076" y="5645150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3" name="Line 126"/>
            <p:cNvSpPr>
              <a:spLocks noChangeShapeType="1"/>
            </p:cNvSpPr>
            <p:nvPr/>
          </p:nvSpPr>
          <p:spPr bwMode="auto">
            <a:xfrm>
              <a:off x="9856788" y="5505450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4" name="Line 127"/>
            <p:cNvSpPr>
              <a:spLocks noChangeShapeType="1"/>
            </p:cNvSpPr>
            <p:nvPr/>
          </p:nvSpPr>
          <p:spPr bwMode="auto">
            <a:xfrm>
              <a:off x="9856788" y="5703888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5" name="Line 128"/>
            <p:cNvSpPr>
              <a:spLocks noChangeShapeType="1"/>
            </p:cNvSpPr>
            <p:nvPr/>
          </p:nvSpPr>
          <p:spPr bwMode="auto">
            <a:xfrm>
              <a:off x="10313988" y="5730875"/>
              <a:ext cx="381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6" name="Line 129"/>
            <p:cNvSpPr>
              <a:spLocks noChangeShapeType="1"/>
            </p:cNvSpPr>
            <p:nvPr/>
          </p:nvSpPr>
          <p:spPr bwMode="auto">
            <a:xfrm>
              <a:off x="10326688" y="5716588"/>
              <a:ext cx="0" cy="33338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7" name="Line 130"/>
            <p:cNvSpPr>
              <a:spLocks noChangeShapeType="1"/>
            </p:cNvSpPr>
            <p:nvPr/>
          </p:nvSpPr>
          <p:spPr bwMode="auto">
            <a:xfrm>
              <a:off x="10313988" y="5716588"/>
              <a:ext cx="381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8" name="Line 131"/>
            <p:cNvSpPr>
              <a:spLocks noChangeShapeType="1"/>
            </p:cNvSpPr>
            <p:nvPr/>
          </p:nvSpPr>
          <p:spPr bwMode="auto">
            <a:xfrm>
              <a:off x="10313988" y="5749925"/>
              <a:ext cx="381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9" name="Line 132"/>
            <p:cNvSpPr>
              <a:spLocks noChangeShapeType="1"/>
            </p:cNvSpPr>
            <p:nvPr/>
          </p:nvSpPr>
          <p:spPr bwMode="auto">
            <a:xfrm>
              <a:off x="10299701" y="5697538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40" name="Line 133"/>
            <p:cNvSpPr>
              <a:spLocks noChangeShapeType="1"/>
            </p:cNvSpPr>
            <p:nvPr/>
          </p:nvSpPr>
          <p:spPr bwMode="auto">
            <a:xfrm>
              <a:off x="10299701" y="5770563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41" name="Line 134"/>
            <p:cNvSpPr>
              <a:spLocks noChangeShapeType="1"/>
            </p:cNvSpPr>
            <p:nvPr/>
          </p:nvSpPr>
          <p:spPr bwMode="auto">
            <a:xfrm>
              <a:off x="10755313" y="5684838"/>
              <a:ext cx="4762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42" name="Line 135"/>
            <p:cNvSpPr>
              <a:spLocks noChangeShapeType="1"/>
            </p:cNvSpPr>
            <p:nvPr/>
          </p:nvSpPr>
          <p:spPr bwMode="auto">
            <a:xfrm>
              <a:off x="10775951" y="5657850"/>
              <a:ext cx="0" cy="52388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43" name="Line 136"/>
            <p:cNvSpPr>
              <a:spLocks noChangeShapeType="1"/>
            </p:cNvSpPr>
            <p:nvPr/>
          </p:nvSpPr>
          <p:spPr bwMode="auto">
            <a:xfrm>
              <a:off x="10755313" y="5657850"/>
              <a:ext cx="4762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44" name="Line 137"/>
            <p:cNvSpPr>
              <a:spLocks noChangeShapeType="1"/>
            </p:cNvSpPr>
            <p:nvPr/>
          </p:nvSpPr>
          <p:spPr bwMode="auto">
            <a:xfrm>
              <a:off x="10755313" y="5710238"/>
              <a:ext cx="4762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45" name="Line 138"/>
            <p:cNvSpPr>
              <a:spLocks noChangeShapeType="1"/>
            </p:cNvSpPr>
            <p:nvPr/>
          </p:nvSpPr>
          <p:spPr bwMode="auto">
            <a:xfrm>
              <a:off x="10742613" y="5618163"/>
              <a:ext cx="8572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46" name="Line 139"/>
            <p:cNvSpPr>
              <a:spLocks noChangeShapeType="1"/>
            </p:cNvSpPr>
            <p:nvPr/>
          </p:nvSpPr>
          <p:spPr bwMode="auto">
            <a:xfrm>
              <a:off x="10742613" y="5743575"/>
              <a:ext cx="8572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47" name="Rectangle 140"/>
            <p:cNvSpPr>
              <a:spLocks noChangeArrowheads="1"/>
            </p:cNvSpPr>
            <p:nvPr/>
          </p:nvSpPr>
          <p:spPr bwMode="auto">
            <a:xfrm>
              <a:off x="9434513" y="5187950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48" name="Rectangle 141"/>
            <p:cNvSpPr>
              <a:spLocks noChangeArrowheads="1"/>
            </p:cNvSpPr>
            <p:nvPr/>
          </p:nvSpPr>
          <p:spPr bwMode="auto">
            <a:xfrm>
              <a:off x="9434513" y="5697538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49" name="Rectangle 142"/>
            <p:cNvSpPr>
              <a:spLocks noChangeArrowheads="1"/>
            </p:cNvSpPr>
            <p:nvPr/>
          </p:nvSpPr>
          <p:spPr bwMode="auto">
            <a:xfrm>
              <a:off x="9434513" y="5664200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50" name="Rectangle 143"/>
            <p:cNvSpPr>
              <a:spLocks noChangeArrowheads="1"/>
            </p:cNvSpPr>
            <p:nvPr/>
          </p:nvSpPr>
          <p:spPr bwMode="auto">
            <a:xfrm>
              <a:off x="9434513" y="5676900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51" name="Rectangle 144"/>
            <p:cNvSpPr>
              <a:spLocks noChangeArrowheads="1"/>
            </p:cNvSpPr>
            <p:nvPr/>
          </p:nvSpPr>
          <p:spPr bwMode="auto">
            <a:xfrm>
              <a:off x="9434513" y="5499100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52" name="Rectangle 145"/>
            <p:cNvSpPr>
              <a:spLocks noChangeArrowheads="1"/>
            </p:cNvSpPr>
            <p:nvPr/>
          </p:nvSpPr>
          <p:spPr bwMode="auto">
            <a:xfrm>
              <a:off x="9434513" y="4640263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53" name="Rectangle 146"/>
            <p:cNvSpPr>
              <a:spLocks noChangeArrowheads="1"/>
            </p:cNvSpPr>
            <p:nvPr/>
          </p:nvSpPr>
          <p:spPr bwMode="auto">
            <a:xfrm>
              <a:off x="9883776" y="5730875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54" name="Rectangle 147"/>
            <p:cNvSpPr>
              <a:spLocks noChangeArrowheads="1"/>
            </p:cNvSpPr>
            <p:nvPr/>
          </p:nvSpPr>
          <p:spPr bwMode="auto">
            <a:xfrm>
              <a:off x="9883776" y="5472113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55" name="Rectangle 148"/>
            <p:cNvSpPr>
              <a:spLocks noChangeArrowheads="1"/>
            </p:cNvSpPr>
            <p:nvPr/>
          </p:nvSpPr>
          <p:spPr bwMode="auto">
            <a:xfrm>
              <a:off x="9883776" y="5545138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56" name="Rectangle 149"/>
            <p:cNvSpPr>
              <a:spLocks noChangeArrowheads="1"/>
            </p:cNvSpPr>
            <p:nvPr/>
          </p:nvSpPr>
          <p:spPr bwMode="auto">
            <a:xfrm>
              <a:off x="9883776" y="5724525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57" name="Rectangle 150"/>
            <p:cNvSpPr>
              <a:spLocks noChangeArrowheads="1"/>
            </p:cNvSpPr>
            <p:nvPr/>
          </p:nvSpPr>
          <p:spPr bwMode="auto">
            <a:xfrm>
              <a:off x="9883776" y="5591175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58" name="Rectangle 151"/>
            <p:cNvSpPr>
              <a:spLocks noChangeArrowheads="1"/>
            </p:cNvSpPr>
            <p:nvPr/>
          </p:nvSpPr>
          <p:spPr bwMode="auto">
            <a:xfrm>
              <a:off x="9883776" y="5572125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59" name="Rectangle 152"/>
            <p:cNvSpPr>
              <a:spLocks noChangeArrowheads="1"/>
            </p:cNvSpPr>
            <p:nvPr/>
          </p:nvSpPr>
          <p:spPr bwMode="auto">
            <a:xfrm>
              <a:off x="10326688" y="5737225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60" name="Rectangle 153"/>
            <p:cNvSpPr>
              <a:spLocks noChangeArrowheads="1"/>
            </p:cNvSpPr>
            <p:nvPr/>
          </p:nvSpPr>
          <p:spPr bwMode="auto">
            <a:xfrm>
              <a:off x="10326688" y="5697538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61" name="Rectangle 154"/>
            <p:cNvSpPr>
              <a:spLocks noChangeArrowheads="1"/>
            </p:cNvSpPr>
            <p:nvPr/>
          </p:nvSpPr>
          <p:spPr bwMode="auto">
            <a:xfrm>
              <a:off x="10326688" y="5764213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62" name="Rectangle 155"/>
            <p:cNvSpPr>
              <a:spLocks noChangeArrowheads="1"/>
            </p:cNvSpPr>
            <p:nvPr/>
          </p:nvSpPr>
          <p:spPr bwMode="auto">
            <a:xfrm>
              <a:off x="10326688" y="5756275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63" name="Rectangle 156"/>
            <p:cNvSpPr>
              <a:spLocks noChangeArrowheads="1"/>
            </p:cNvSpPr>
            <p:nvPr/>
          </p:nvSpPr>
          <p:spPr bwMode="auto">
            <a:xfrm>
              <a:off x="10326688" y="5676900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64" name="Rectangle 157"/>
            <p:cNvSpPr>
              <a:spLocks noChangeArrowheads="1"/>
            </p:cNvSpPr>
            <p:nvPr/>
          </p:nvSpPr>
          <p:spPr bwMode="auto">
            <a:xfrm>
              <a:off x="10326688" y="5764213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65" name="Rectangle 158"/>
            <p:cNvSpPr>
              <a:spLocks noChangeArrowheads="1"/>
            </p:cNvSpPr>
            <p:nvPr/>
          </p:nvSpPr>
          <p:spPr bwMode="auto">
            <a:xfrm>
              <a:off x="10775951" y="5716588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66" name="Rectangle 159"/>
            <p:cNvSpPr>
              <a:spLocks noChangeArrowheads="1"/>
            </p:cNvSpPr>
            <p:nvPr/>
          </p:nvSpPr>
          <p:spPr bwMode="auto">
            <a:xfrm>
              <a:off x="10775951" y="5697538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67" name="Rectangle 160"/>
            <p:cNvSpPr>
              <a:spLocks noChangeArrowheads="1"/>
            </p:cNvSpPr>
            <p:nvPr/>
          </p:nvSpPr>
          <p:spPr bwMode="auto">
            <a:xfrm>
              <a:off x="10775951" y="5637213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68" name="Rectangle 161"/>
            <p:cNvSpPr>
              <a:spLocks noChangeArrowheads="1"/>
            </p:cNvSpPr>
            <p:nvPr/>
          </p:nvSpPr>
          <p:spPr bwMode="auto">
            <a:xfrm>
              <a:off x="10775951" y="5578475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69" name="Rectangle 162"/>
            <p:cNvSpPr>
              <a:spLocks noChangeArrowheads="1"/>
            </p:cNvSpPr>
            <p:nvPr/>
          </p:nvSpPr>
          <p:spPr bwMode="auto">
            <a:xfrm>
              <a:off x="10775951" y="5724525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70" name="Rectangle 163"/>
            <p:cNvSpPr>
              <a:spLocks noChangeArrowheads="1"/>
            </p:cNvSpPr>
            <p:nvPr/>
          </p:nvSpPr>
          <p:spPr bwMode="auto">
            <a:xfrm>
              <a:off x="10775951" y="5737225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71" name="Line 164"/>
            <p:cNvSpPr>
              <a:spLocks noChangeShapeType="1"/>
            </p:cNvSpPr>
            <p:nvPr/>
          </p:nvSpPr>
          <p:spPr bwMode="auto">
            <a:xfrm flipH="1">
              <a:off x="9209088" y="4586288"/>
              <a:ext cx="17922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72" name="Line 165"/>
            <p:cNvSpPr>
              <a:spLocks noChangeShapeType="1"/>
            </p:cNvSpPr>
            <p:nvPr/>
          </p:nvSpPr>
          <p:spPr bwMode="auto">
            <a:xfrm>
              <a:off x="9215438" y="4586288"/>
              <a:ext cx="0" cy="11969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73" name="Line 166"/>
            <p:cNvSpPr>
              <a:spLocks noChangeShapeType="1"/>
            </p:cNvSpPr>
            <p:nvPr/>
          </p:nvSpPr>
          <p:spPr bwMode="auto">
            <a:xfrm>
              <a:off x="9215438" y="5776913"/>
              <a:ext cx="17922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74" name="Line 167"/>
            <p:cNvSpPr>
              <a:spLocks noChangeShapeType="1"/>
            </p:cNvSpPr>
            <p:nvPr/>
          </p:nvSpPr>
          <p:spPr bwMode="auto">
            <a:xfrm flipV="1">
              <a:off x="11001376" y="4579938"/>
              <a:ext cx="0" cy="11969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75" name="Line 168"/>
            <p:cNvSpPr>
              <a:spLocks noChangeShapeType="1"/>
            </p:cNvSpPr>
            <p:nvPr/>
          </p:nvSpPr>
          <p:spPr bwMode="auto">
            <a:xfrm>
              <a:off x="9658351" y="5776913"/>
              <a:ext cx="0" cy="396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77" name="Line 170"/>
            <p:cNvSpPr>
              <a:spLocks noChangeShapeType="1"/>
            </p:cNvSpPr>
            <p:nvPr/>
          </p:nvSpPr>
          <p:spPr bwMode="auto">
            <a:xfrm>
              <a:off x="10107613" y="5776913"/>
              <a:ext cx="0" cy="396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79" name="Line 172"/>
            <p:cNvSpPr>
              <a:spLocks noChangeShapeType="1"/>
            </p:cNvSpPr>
            <p:nvPr/>
          </p:nvSpPr>
          <p:spPr bwMode="auto">
            <a:xfrm>
              <a:off x="10550526" y="5776913"/>
              <a:ext cx="0" cy="396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227" name="Group 6226"/>
          <p:cNvGrpSpPr>
            <a:grpSpLocks noChangeAspect="1"/>
          </p:cNvGrpSpPr>
          <p:nvPr/>
        </p:nvGrpSpPr>
        <p:grpSpPr>
          <a:xfrm>
            <a:off x="7106107" y="1341390"/>
            <a:ext cx="1986724" cy="1371600"/>
            <a:chOff x="8805863" y="1376363"/>
            <a:chExt cx="2030413" cy="1401762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 flipH="1">
              <a:off x="8896351" y="2679700"/>
              <a:ext cx="49213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8"/>
            <p:cNvSpPr>
              <a:spLocks noChangeArrowheads="1"/>
            </p:cNvSpPr>
            <p:nvPr/>
          </p:nvSpPr>
          <p:spPr bwMode="auto">
            <a:xfrm>
              <a:off x="8848726" y="2632075"/>
              <a:ext cx="76200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 flipH="1">
              <a:off x="8896351" y="2519363"/>
              <a:ext cx="49213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Rectangle 10"/>
            <p:cNvSpPr>
              <a:spLocks noChangeArrowheads="1"/>
            </p:cNvSpPr>
            <p:nvPr/>
          </p:nvSpPr>
          <p:spPr bwMode="auto">
            <a:xfrm>
              <a:off x="8805863" y="2471738"/>
              <a:ext cx="11906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Line 11"/>
            <p:cNvSpPr>
              <a:spLocks noChangeShapeType="1"/>
            </p:cNvSpPr>
            <p:nvPr/>
          </p:nvSpPr>
          <p:spPr bwMode="auto">
            <a:xfrm flipH="1">
              <a:off x="8896351" y="2365375"/>
              <a:ext cx="49213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Rectangle 12"/>
            <p:cNvSpPr>
              <a:spLocks noChangeArrowheads="1"/>
            </p:cNvSpPr>
            <p:nvPr/>
          </p:nvSpPr>
          <p:spPr bwMode="auto">
            <a:xfrm>
              <a:off x="8805863" y="2317750"/>
              <a:ext cx="11906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Line 13"/>
            <p:cNvSpPr>
              <a:spLocks noChangeShapeType="1"/>
            </p:cNvSpPr>
            <p:nvPr/>
          </p:nvSpPr>
          <p:spPr bwMode="auto">
            <a:xfrm flipH="1">
              <a:off x="8896351" y="2205038"/>
              <a:ext cx="49213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44" name="Rectangle 14"/>
            <p:cNvSpPr>
              <a:spLocks noChangeArrowheads="1"/>
            </p:cNvSpPr>
            <p:nvPr/>
          </p:nvSpPr>
          <p:spPr bwMode="auto">
            <a:xfrm>
              <a:off x="8805863" y="2157413"/>
              <a:ext cx="11906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45" name="Line 15"/>
            <p:cNvSpPr>
              <a:spLocks noChangeShapeType="1"/>
            </p:cNvSpPr>
            <p:nvPr/>
          </p:nvSpPr>
          <p:spPr bwMode="auto">
            <a:xfrm flipH="1">
              <a:off x="8896351" y="2052638"/>
              <a:ext cx="49213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48" name="Rectangle 16"/>
            <p:cNvSpPr>
              <a:spLocks noChangeArrowheads="1"/>
            </p:cNvSpPr>
            <p:nvPr/>
          </p:nvSpPr>
          <p:spPr bwMode="auto">
            <a:xfrm>
              <a:off x="8805863" y="2003425"/>
              <a:ext cx="11906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49" name="Line 17"/>
            <p:cNvSpPr>
              <a:spLocks noChangeShapeType="1"/>
            </p:cNvSpPr>
            <p:nvPr/>
          </p:nvSpPr>
          <p:spPr bwMode="auto">
            <a:xfrm flipH="1">
              <a:off x="8896351" y="1892300"/>
              <a:ext cx="49213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54" name="Rectangle 18"/>
            <p:cNvSpPr>
              <a:spLocks noChangeArrowheads="1"/>
            </p:cNvSpPr>
            <p:nvPr/>
          </p:nvSpPr>
          <p:spPr bwMode="auto">
            <a:xfrm>
              <a:off x="8805863" y="1843088"/>
              <a:ext cx="11906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50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55" name="Line 19"/>
            <p:cNvSpPr>
              <a:spLocks noChangeShapeType="1"/>
            </p:cNvSpPr>
            <p:nvPr/>
          </p:nvSpPr>
          <p:spPr bwMode="auto">
            <a:xfrm flipH="1">
              <a:off x="8896351" y="1738313"/>
              <a:ext cx="49213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56" name="Rectangle 20"/>
            <p:cNvSpPr>
              <a:spLocks noChangeArrowheads="1"/>
            </p:cNvSpPr>
            <p:nvPr/>
          </p:nvSpPr>
          <p:spPr bwMode="auto">
            <a:xfrm>
              <a:off x="8805863" y="1689100"/>
              <a:ext cx="11906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60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57" name="Line 21"/>
            <p:cNvSpPr>
              <a:spLocks noChangeShapeType="1"/>
            </p:cNvSpPr>
            <p:nvPr/>
          </p:nvSpPr>
          <p:spPr bwMode="auto">
            <a:xfrm flipH="1">
              <a:off x="8896351" y="1577975"/>
              <a:ext cx="49213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58" name="Rectangle 22"/>
            <p:cNvSpPr>
              <a:spLocks noChangeArrowheads="1"/>
            </p:cNvSpPr>
            <p:nvPr/>
          </p:nvSpPr>
          <p:spPr bwMode="auto">
            <a:xfrm>
              <a:off x="8805863" y="1528763"/>
              <a:ext cx="11906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70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59" name="Line 23"/>
            <p:cNvSpPr>
              <a:spLocks noChangeShapeType="1"/>
            </p:cNvSpPr>
            <p:nvPr/>
          </p:nvSpPr>
          <p:spPr bwMode="auto">
            <a:xfrm flipH="1">
              <a:off x="8896351" y="1423988"/>
              <a:ext cx="49213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60" name="Rectangle 24"/>
            <p:cNvSpPr>
              <a:spLocks noChangeArrowheads="1"/>
            </p:cNvSpPr>
            <p:nvPr/>
          </p:nvSpPr>
          <p:spPr bwMode="auto">
            <a:xfrm>
              <a:off x="8805863" y="1376363"/>
              <a:ext cx="11906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80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61" name="Rectangle 25"/>
            <p:cNvSpPr>
              <a:spLocks noChangeArrowheads="1"/>
            </p:cNvSpPr>
            <p:nvPr/>
          </p:nvSpPr>
          <p:spPr bwMode="auto">
            <a:xfrm>
              <a:off x="8945563" y="1423988"/>
              <a:ext cx="1890713" cy="12620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62" name="Line 26"/>
            <p:cNvSpPr>
              <a:spLocks noChangeShapeType="1"/>
            </p:cNvSpPr>
            <p:nvPr/>
          </p:nvSpPr>
          <p:spPr bwMode="auto">
            <a:xfrm>
              <a:off x="8945563" y="2303463"/>
              <a:ext cx="1882775" cy="0"/>
            </a:xfrm>
            <a:prstGeom prst="line">
              <a:avLst/>
            </a:prstGeom>
            <a:noFill/>
            <a:ln w="0">
              <a:solidFill>
                <a:srgbClr val="B7B7B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63" name="Line 27"/>
            <p:cNvSpPr>
              <a:spLocks noChangeShapeType="1"/>
            </p:cNvSpPr>
            <p:nvPr/>
          </p:nvSpPr>
          <p:spPr bwMode="auto">
            <a:xfrm>
              <a:off x="9161463" y="2373313"/>
              <a:ext cx="4286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64" name="Line 28"/>
            <p:cNvSpPr>
              <a:spLocks noChangeShapeType="1"/>
            </p:cNvSpPr>
            <p:nvPr/>
          </p:nvSpPr>
          <p:spPr bwMode="auto">
            <a:xfrm>
              <a:off x="9175751" y="2225675"/>
              <a:ext cx="0" cy="293688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65" name="Line 29"/>
            <p:cNvSpPr>
              <a:spLocks noChangeShapeType="1"/>
            </p:cNvSpPr>
            <p:nvPr/>
          </p:nvSpPr>
          <p:spPr bwMode="auto">
            <a:xfrm>
              <a:off x="9161463" y="2225675"/>
              <a:ext cx="4286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66" name="Line 30"/>
            <p:cNvSpPr>
              <a:spLocks noChangeShapeType="1"/>
            </p:cNvSpPr>
            <p:nvPr/>
          </p:nvSpPr>
          <p:spPr bwMode="auto">
            <a:xfrm>
              <a:off x="9161463" y="2519363"/>
              <a:ext cx="4286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67" name="Line 31"/>
            <p:cNvSpPr>
              <a:spLocks noChangeShapeType="1"/>
            </p:cNvSpPr>
            <p:nvPr/>
          </p:nvSpPr>
          <p:spPr bwMode="auto">
            <a:xfrm>
              <a:off x="9148763" y="2024063"/>
              <a:ext cx="825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68" name="Line 32"/>
            <p:cNvSpPr>
              <a:spLocks noChangeShapeType="1"/>
            </p:cNvSpPr>
            <p:nvPr/>
          </p:nvSpPr>
          <p:spPr bwMode="auto">
            <a:xfrm>
              <a:off x="9148763" y="2728913"/>
              <a:ext cx="825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69" name="Line 33"/>
            <p:cNvSpPr>
              <a:spLocks noChangeShapeType="1"/>
            </p:cNvSpPr>
            <p:nvPr/>
          </p:nvSpPr>
          <p:spPr bwMode="auto">
            <a:xfrm>
              <a:off x="9636126" y="2463800"/>
              <a:ext cx="412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70" name="Line 34"/>
            <p:cNvSpPr>
              <a:spLocks noChangeShapeType="1"/>
            </p:cNvSpPr>
            <p:nvPr/>
          </p:nvSpPr>
          <p:spPr bwMode="auto">
            <a:xfrm>
              <a:off x="9650413" y="2338388"/>
              <a:ext cx="0" cy="257175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71" name="Line 35"/>
            <p:cNvSpPr>
              <a:spLocks noChangeShapeType="1"/>
            </p:cNvSpPr>
            <p:nvPr/>
          </p:nvSpPr>
          <p:spPr bwMode="auto">
            <a:xfrm>
              <a:off x="9636126" y="2338388"/>
              <a:ext cx="412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72" name="Line 36"/>
            <p:cNvSpPr>
              <a:spLocks noChangeShapeType="1"/>
            </p:cNvSpPr>
            <p:nvPr/>
          </p:nvSpPr>
          <p:spPr bwMode="auto">
            <a:xfrm>
              <a:off x="9636126" y="2595563"/>
              <a:ext cx="412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73" name="Line 37"/>
            <p:cNvSpPr>
              <a:spLocks noChangeShapeType="1"/>
            </p:cNvSpPr>
            <p:nvPr/>
          </p:nvSpPr>
          <p:spPr bwMode="auto">
            <a:xfrm>
              <a:off x="9621838" y="2155825"/>
              <a:ext cx="8413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74" name="Line 38"/>
            <p:cNvSpPr>
              <a:spLocks noChangeShapeType="1"/>
            </p:cNvSpPr>
            <p:nvPr/>
          </p:nvSpPr>
          <p:spPr bwMode="auto">
            <a:xfrm>
              <a:off x="9621838" y="2778125"/>
              <a:ext cx="8413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75" name="Line 39"/>
            <p:cNvSpPr>
              <a:spLocks noChangeShapeType="1"/>
            </p:cNvSpPr>
            <p:nvPr/>
          </p:nvSpPr>
          <p:spPr bwMode="auto">
            <a:xfrm>
              <a:off x="10102851" y="2274888"/>
              <a:ext cx="4286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76" name="Line 40"/>
            <p:cNvSpPr>
              <a:spLocks noChangeShapeType="1"/>
            </p:cNvSpPr>
            <p:nvPr/>
          </p:nvSpPr>
          <p:spPr bwMode="auto">
            <a:xfrm>
              <a:off x="10117138" y="2205038"/>
              <a:ext cx="0" cy="13970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77" name="Line 41"/>
            <p:cNvSpPr>
              <a:spLocks noChangeShapeType="1"/>
            </p:cNvSpPr>
            <p:nvPr/>
          </p:nvSpPr>
          <p:spPr bwMode="auto">
            <a:xfrm>
              <a:off x="10102851" y="2205038"/>
              <a:ext cx="4286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78" name="Line 42"/>
            <p:cNvSpPr>
              <a:spLocks noChangeShapeType="1"/>
            </p:cNvSpPr>
            <p:nvPr/>
          </p:nvSpPr>
          <p:spPr bwMode="auto">
            <a:xfrm>
              <a:off x="10102851" y="2344738"/>
              <a:ext cx="4286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79" name="Line 43"/>
            <p:cNvSpPr>
              <a:spLocks noChangeShapeType="1"/>
            </p:cNvSpPr>
            <p:nvPr/>
          </p:nvSpPr>
          <p:spPr bwMode="auto">
            <a:xfrm>
              <a:off x="10090151" y="2108200"/>
              <a:ext cx="825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80" name="Line 44"/>
            <p:cNvSpPr>
              <a:spLocks noChangeShapeType="1"/>
            </p:cNvSpPr>
            <p:nvPr/>
          </p:nvSpPr>
          <p:spPr bwMode="auto">
            <a:xfrm>
              <a:off x="10090151" y="2443163"/>
              <a:ext cx="825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81" name="Line 45"/>
            <p:cNvSpPr>
              <a:spLocks noChangeShapeType="1"/>
            </p:cNvSpPr>
            <p:nvPr/>
          </p:nvSpPr>
          <p:spPr bwMode="auto">
            <a:xfrm>
              <a:off x="10571163" y="2093913"/>
              <a:ext cx="4921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82" name="Line 46"/>
            <p:cNvSpPr>
              <a:spLocks noChangeShapeType="1"/>
            </p:cNvSpPr>
            <p:nvPr/>
          </p:nvSpPr>
          <p:spPr bwMode="auto">
            <a:xfrm>
              <a:off x="10591801" y="1974850"/>
              <a:ext cx="0" cy="238125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83" name="Line 47"/>
            <p:cNvSpPr>
              <a:spLocks noChangeShapeType="1"/>
            </p:cNvSpPr>
            <p:nvPr/>
          </p:nvSpPr>
          <p:spPr bwMode="auto">
            <a:xfrm>
              <a:off x="10571163" y="1974850"/>
              <a:ext cx="4921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84" name="Line 48"/>
            <p:cNvSpPr>
              <a:spLocks noChangeShapeType="1"/>
            </p:cNvSpPr>
            <p:nvPr/>
          </p:nvSpPr>
          <p:spPr bwMode="auto">
            <a:xfrm>
              <a:off x="10571163" y="2212975"/>
              <a:ext cx="4921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85" name="Line 49"/>
            <p:cNvSpPr>
              <a:spLocks noChangeShapeType="1"/>
            </p:cNvSpPr>
            <p:nvPr/>
          </p:nvSpPr>
          <p:spPr bwMode="auto">
            <a:xfrm>
              <a:off x="10556876" y="1800225"/>
              <a:ext cx="904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86" name="Line 50"/>
            <p:cNvSpPr>
              <a:spLocks noChangeShapeType="1"/>
            </p:cNvSpPr>
            <p:nvPr/>
          </p:nvSpPr>
          <p:spPr bwMode="auto">
            <a:xfrm>
              <a:off x="10556876" y="2386013"/>
              <a:ext cx="904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87" name="Rectangle 51"/>
            <p:cNvSpPr>
              <a:spLocks noChangeArrowheads="1"/>
            </p:cNvSpPr>
            <p:nvPr/>
          </p:nvSpPr>
          <p:spPr bwMode="auto">
            <a:xfrm>
              <a:off x="9175751" y="2581275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88" name="Rectangle 52"/>
            <p:cNvSpPr>
              <a:spLocks noChangeArrowheads="1"/>
            </p:cNvSpPr>
            <p:nvPr/>
          </p:nvSpPr>
          <p:spPr bwMode="auto">
            <a:xfrm>
              <a:off x="9175751" y="258921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89" name="Rectangle 53"/>
            <p:cNvSpPr>
              <a:spLocks noChangeArrowheads="1"/>
            </p:cNvSpPr>
            <p:nvPr/>
          </p:nvSpPr>
          <p:spPr bwMode="auto">
            <a:xfrm>
              <a:off x="9175751" y="1709738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90" name="Rectangle 54"/>
            <p:cNvSpPr>
              <a:spLocks noChangeArrowheads="1"/>
            </p:cNvSpPr>
            <p:nvPr/>
          </p:nvSpPr>
          <p:spPr bwMode="auto">
            <a:xfrm>
              <a:off x="9175751" y="2260600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91" name="Rectangle 55"/>
            <p:cNvSpPr>
              <a:spLocks noChangeArrowheads="1"/>
            </p:cNvSpPr>
            <p:nvPr/>
          </p:nvSpPr>
          <p:spPr bwMode="auto">
            <a:xfrm>
              <a:off x="9175751" y="2463800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92" name="Rectangle 56"/>
            <p:cNvSpPr>
              <a:spLocks noChangeArrowheads="1"/>
            </p:cNvSpPr>
            <p:nvPr/>
          </p:nvSpPr>
          <p:spPr bwMode="auto">
            <a:xfrm>
              <a:off x="9175751" y="2630488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93" name="Rectangle 57"/>
            <p:cNvSpPr>
              <a:spLocks noChangeArrowheads="1"/>
            </p:cNvSpPr>
            <p:nvPr/>
          </p:nvSpPr>
          <p:spPr bwMode="auto">
            <a:xfrm>
              <a:off x="9650413" y="2644775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94" name="Rectangle 58"/>
            <p:cNvSpPr>
              <a:spLocks noChangeArrowheads="1"/>
            </p:cNvSpPr>
            <p:nvPr/>
          </p:nvSpPr>
          <p:spPr bwMode="auto">
            <a:xfrm>
              <a:off x="9650413" y="266541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95" name="Rectangle 59"/>
            <p:cNvSpPr>
              <a:spLocks noChangeArrowheads="1"/>
            </p:cNvSpPr>
            <p:nvPr/>
          </p:nvSpPr>
          <p:spPr bwMode="auto">
            <a:xfrm>
              <a:off x="9650413" y="2644775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96" name="Rectangle 60"/>
            <p:cNvSpPr>
              <a:spLocks noChangeArrowheads="1"/>
            </p:cNvSpPr>
            <p:nvPr/>
          </p:nvSpPr>
          <p:spPr bwMode="auto">
            <a:xfrm>
              <a:off x="9650413" y="187801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97" name="Rectangle 61"/>
            <p:cNvSpPr>
              <a:spLocks noChangeArrowheads="1"/>
            </p:cNvSpPr>
            <p:nvPr/>
          </p:nvSpPr>
          <p:spPr bwMode="auto">
            <a:xfrm>
              <a:off x="9650413" y="2616200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98" name="Rectangle 62"/>
            <p:cNvSpPr>
              <a:spLocks noChangeArrowheads="1"/>
            </p:cNvSpPr>
            <p:nvPr/>
          </p:nvSpPr>
          <p:spPr bwMode="auto">
            <a:xfrm>
              <a:off x="9650413" y="2344738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99" name="Rectangle 63"/>
            <p:cNvSpPr>
              <a:spLocks noChangeArrowheads="1"/>
            </p:cNvSpPr>
            <p:nvPr/>
          </p:nvSpPr>
          <p:spPr bwMode="auto">
            <a:xfrm>
              <a:off x="10117138" y="2574925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00" name="Rectangle 64"/>
            <p:cNvSpPr>
              <a:spLocks noChangeArrowheads="1"/>
            </p:cNvSpPr>
            <p:nvPr/>
          </p:nvSpPr>
          <p:spPr bwMode="auto">
            <a:xfrm>
              <a:off x="10117138" y="2254250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01" name="Rectangle 65"/>
            <p:cNvSpPr>
              <a:spLocks noChangeArrowheads="1"/>
            </p:cNvSpPr>
            <p:nvPr/>
          </p:nvSpPr>
          <p:spPr bwMode="auto">
            <a:xfrm>
              <a:off x="10117138" y="2212975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02" name="Rectangle 66"/>
            <p:cNvSpPr>
              <a:spLocks noChangeArrowheads="1"/>
            </p:cNvSpPr>
            <p:nvPr/>
          </p:nvSpPr>
          <p:spPr bwMode="auto">
            <a:xfrm>
              <a:off x="10117138" y="2289175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03" name="Rectangle 67"/>
            <p:cNvSpPr>
              <a:spLocks noChangeArrowheads="1"/>
            </p:cNvSpPr>
            <p:nvPr/>
          </p:nvSpPr>
          <p:spPr bwMode="auto">
            <a:xfrm>
              <a:off x="10117138" y="2058988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04" name="Rectangle 68"/>
            <p:cNvSpPr>
              <a:spLocks noChangeArrowheads="1"/>
            </p:cNvSpPr>
            <p:nvPr/>
          </p:nvSpPr>
          <p:spPr bwMode="auto">
            <a:xfrm>
              <a:off x="10117138" y="2260600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05" name="Rectangle 69"/>
            <p:cNvSpPr>
              <a:spLocks noChangeArrowheads="1"/>
            </p:cNvSpPr>
            <p:nvPr/>
          </p:nvSpPr>
          <p:spPr bwMode="auto">
            <a:xfrm>
              <a:off x="10591801" y="2135188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06" name="Rectangle 70"/>
            <p:cNvSpPr>
              <a:spLocks noChangeArrowheads="1"/>
            </p:cNvSpPr>
            <p:nvPr/>
          </p:nvSpPr>
          <p:spPr bwMode="auto">
            <a:xfrm>
              <a:off x="10591801" y="223361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07" name="Rectangle 71"/>
            <p:cNvSpPr>
              <a:spLocks noChangeArrowheads="1"/>
            </p:cNvSpPr>
            <p:nvPr/>
          </p:nvSpPr>
          <p:spPr bwMode="auto">
            <a:xfrm>
              <a:off x="10591801" y="223996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08" name="Rectangle 72"/>
            <p:cNvSpPr>
              <a:spLocks noChangeArrowheads="1"/>
            </p:cNvSpPr>
            <p:nvPr/>
          </p:nvSpPr>
          <p:spPr bwMode="auto">
            <a:xfrm>
              <a:off x="10591801" y="2198688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09" name="Rectangle 73"/>
            <p:cNvSpPr>
              <a:spLocks noChangeArrowheads="1"/>
            </p:cNvSpPr>
            <p:nvPr/>
          </p:nvSpPr>
          <p:spPr bwMode="auto">
            <a:xfrm>
              <a:off x="10591801" y="2260600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10" name="Rectangle 74"/>
            <p:cNvSpPr>
              <a:spLocks noChangeArrowheads="1"/>
            </p:cNvSpPr>
            <p:nvPr/>
          </p:nvSpPr>
          <p:spPr bwMode="auto">
            <a:xfrm>
              <a:off x="10591801" y="1500188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11" name="Line 75"/>
            <p:cNvSpPr>
              <a:spLocks noChangeShapeType="1"/>
            </p:cNvSpPr>
            <p:nvPr/>
          </p:nvSpPr>
          <p:spPr bwMode="auto">
            <a:xfrm flipH="1">
              <a:off x="8939213" y="1423988"/>
              <a:ext cx="18891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12" name="Line 76"/>
            <p:cNvSpPr>
              <a:spLocks noChangeShapeType="1"/>
            </p:cNvSpPr>
            <p:nvPr/>
          </p:nvSpPr>
          <p:spPr bwMode="auto">
            <a:xfrm>
              <a:off x="8945563" y="1423988"/>
              <a:ext cx="0" cy="12620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13" name="Line 77"/>
            <p:cNvSpPr>
              <a:spLocks noChangeShapeType="1"/>
            </p:cNvSpPr>
            <p:nvPr/>
          </p:nvSpPr>
          <p:spPr bwMode="auto">
            <a:xfrm>
              <a:off x="8945563" y="2679700"/>
              <a:ext cx="18907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14" name="Line 78"/>
            <p:cNvSpPr>
              <a:spLocks noChangeShapeType="1"/>
            </p:cNvSpPr>
            <p:nvPr/>
          </p:nvSpPr>
          <p:spPr bwMode="auto">
            <a:xfrm flipV="1">
              <a:off x="10828338" y="1417638"/>
              <a:ext cx="0" cy="12620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15" name="Line 79"/>
            <p:cNvSpPr>
              <a:spLocks noChangeShapeType="1"/>
            </p:cNvSpPr>
            <p:nvPr/>
          </p:nvSpPr>
          <p:spPr bwMode="auto">
            <a:xfrm>
              <a:off x="9412288" y="2679700"/>
              <a:ext cx="0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17" name="Line 81"/>
            <p:cNvSpPr>
              <a:spLocks noChangeShapeType="1"/>
            </p:cNvSpPr>
            <p:nvPr/>
          </p:nvSpPr>
          <p:spPr bwMode="auto">
            <a:xfrm>
              <a:off x="9886951" y="2679700"/>
              <a:ext cx="0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19" name="Line 83"/>
            <p:cNvSpPr>
              <a:spLocks noChangeShapeType="1"/>
            </p:cNvSpPr>
            <p:nvPr/>
          </p:nvSpPr>
          <p:spPr bwMode="auto">
            <a:xfrm>
              <a:off x="10355263" y="2679700"/>
              <a:ext cx="0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91980" y="843468"/>
            <a:ext cx="8211696" cy="166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 descr="Y:\non-GLP\Clear Vascular\Clear Vascular (CLRIN00235)Mice2011 and 2012\Clear Vascular (CLRIN00235) Mice 2012\CLRIN00235 Histo Images\Brachiocephalic (Sirius red)\CV28226 I-11 BC 26 Sirius red 10x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0" t="17438" r="18606" b="11945"/>
          <a:stretch/>
        </p:blipFill>
        <p:spPr bwMode="auto">
          <a:xfrm>
            <a:off x="46963" y="2569834"/>
            <a:ext cx="1828800" cy="1433868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Y:\non-GLP\Clear Vascular\Clear Vascular (CLRIN00235)Mice2011 and 2012\Clear Vascular (CLRIN00235) Mice 2012\CLRIN00235 Histo Images\Brachiocephalic (Movat)\28226 I-11 22_10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" y="984728"/>
            <a:ext cx="1828800" cy="1597052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Y:\non-GLP\Clear Vascular\Clear Vascular (CLRIN00235)Mice2011 and 2012\Clear Vascular (CLRIN00235) Mice 2012\CLRIN00235 Histo Images\Brachiocephalic (Movat)\28253 IV-7 52_10x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"/>
          <a:stretch/>
        </p:blipFill>
        <p:spPr bwMode="auto">
          <a:xfrm>
            <a:off x="5349547" y="984728"/>
            <a:ext cx="1645920" cy="1542869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Y:\non-GLP\Clear Vascular\Clear Vascular (CLRIN00235)Mice2011 and 2012\Clear Vascular (CLRIN00235) Mice 2012\CLRIN00235 Histo Images\Brachiocephalic (Movat)\28239 III-4 42_10x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/>
          <a:stretch/>
        </p:blipFill>
        <p:spPr bwMode="auto">
          <a:xfrm>
            <a:off x="3685799" y="984728"/>
            <a:ext cx="1600200" cy="1589383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11457" y="702245"/>
            <a:ext cx="1145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Control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1890" y="702245"/>
            <a:ext cx="166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Low dose (1.0 µ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3305" y="702245"/>
            <a:ext cx="1796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Middle dose (1.7 µ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27674" y="702245"/>
            <a:ext cx="1702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High dose (3.4 µ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9814" y="956283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Movat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5491" y="2554255"/>
            <a:ext cx="894619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Sirius red</a:t>
            </a:r>
          </a:p>
        </p:txBody>
      </p:sp>
      <p:sp>
        <p:nvSpPr>
          <p:cNvPr id="32" name="Rectangle 205"/>
          <p:cNvSpPr>
            <a:spLocks noChangeArrowheads="1"/>
          </p:cNvSpPr>
          <p:nvPr/>
        </p:nvSpPr>
        <p:spPr bwMode="auto">
          <a:xfrm>
            <a:off x="7293656" y="2637616"/>
            <a:ext cx="37189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Control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205"/>
          <p:cNvSpPr>
            <a:spLocks noChangeArrowheads="1"/>
          </p:cNvSpPr>
          <p:nvPr/>
        </p:nvSpPr>
        <p:spPr bwMode="auto">
          <a:xfrm>
            <a:off x="8743097" y="2637616"/>
            <a:ext cx="23724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205"/>
          <p:cNvSpPr>
            <a:spLocks noChangeArrowheads="1"/>
          </p:cNvSpPr>
          <p:nvPr/>
        </p:nvSpPr>
        <p:spPr bwMode="auto">
          <a:xfrm>
            <a:off x="7262889" y="5368419"/>
            <a:ext cx="37189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Control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205"/>
          <p:cNvSpPr>
            <a:spLocks noChangeArrowheads="1"/>
          </p:cNvSpPr>
          <p:nvPr/>
        </p:nvSpPr>
        <p:spPr bwMode="auto">
          <a:xfrm>
            <a:off x="7817811" y="5368419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205"/>
          <p:cNvSpPr>
            <a:spLocks noChangeArrowheads="1"/>
          </p:cNvSpPr>
          <p:nvPr/>
        </p:nvSpPr>
        <p:spPr bwMode="auto">
          <a:xfrm>
            <a:off x="8227423" y="5368419"/>
            <a:ext cx="33983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Middle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205"/>
          <p:cNvSpPr>
            <a:spLocks noChangeArrowheads="1"/>
          </p:cNvSpPr>
          <p:nvPr/>
        </p:nvSpPr>
        <p:spPr bwMode="auto">
          <a:xfrm>
            <a:off x="8738309" y="5368419"/>
            <a:ext cx="23724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297709" y="5039602"/>
            <a:ext cx="275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87160" y="4166885"/>
            <a:ext cx="14294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  </a:t>
            </a:r>
            <a:r>
              <a:rPr lang="en-US" sz="9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p=0.016 vs. low dose</a:t>
            </a:r>
          </a:p>
          <a:p>
            <a:r>
              <a:rPr lang="en-US" sz="9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  </a:t>
            </a:r>
            <a:r>
              <a:rPr lang="en-US" sz="9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p=0.076 vs. control</a:t>
            </a:r>
          </a:p>
          <a:p>
            <a:r>
              <a:rPr lang="en-US" sz="900" dirty="0">
                <a:solidFill>
                  <a:srgbClr val="1F497D"/>
                </a:solidFill>
                <a:latin typeface="Arial" pitchFamily="34" charset="0"/>
                <a:cs typeface="Arial" pitchFamily="34" charset="0"/>
                <a:sym typeface="Symbol"/>
              </a:rPr>
              <a:t></a:t>
            </a:r>
            <a:r>
              <a:rPr lang="en-US" sz="9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p=0.13  vs. control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78182" y="3390595"/>
            <a:ext cx="208612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Apoptosis (%) </a:t>
            </a:r>
            <a:r>
              <a:rPr lang="en-US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(Apoptotic body/total cell count in hot spots)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91016" y="1048273"/>
            <a:ext cx="1689325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Collagen (%)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0" y="-3193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Collagen (Sirius Red Staining) and Apoptosis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 the Brachiocephalic Arteries: the 2</a:t>
            </a:r>
            <a:r>
              <a:rPr lang="en-US" sz="2400" b="1" baseline="30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ApoE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Mouse Study</a:t>
            </a:r>
          </a:p>
        </p:txBody>
      </p:sp>
      <p:pic>
        <p:nvPicPr>
          <p:cNvPr id="6147" name="Picture 3" descr="Y:\non-GLP\Clear Vascular\Clear Vascular (CLRIN00235)Mice2011 and 2012\Clear Vascular (CLRIN00235) Mice 2012\CLRIN00235 Histo Images\Brachiocephalic (Sirius red)\CV28239 III-4 BC 45 Sirius red 10x polarized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7" t="16501" r="16862" b="8095"/>
          <a:stretch/>
        </p:blipFill>
        <p:spPr bwMode="auto">
          <a:xfrm>
            <a:off x="3685799" y="4087809"/>
            <a:ext cx="1600200" cy="1502657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Y:\non-GLP\Clear Vascular\Clear Vascular (CLRIN00235)Mice2011 and 2012\Clear Vascular (CLRIN00235) Mice 2012\CLRIN00235 Histo Images\Brachiocephalic (Sirius red)\CV28253 IV-7 BC 50 Sirius red 10x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4" t="10962" r="14654" b="11570"/>
          <a:stretch/>
        </p:blipFill>
        <p:spPr bwMode="auto">
          <a:xfrm>
            <a:off x="5349547" y="2535243"/>
            <a:ext cx="1645920" cy="1506597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 descr="Y:\non-GLP\Clear Vascular\Clear Vascular (CLRIN00235)Mice2011 and 2012\Clear Vascular (CLRIN00235) Mice 2012\CLRIN00235 Histo Images\Brachiocephalic (Sirius red)\CV28253 IV-7 BC 50 Sirius red 10x polarized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9" t="12766" r="14843" b="8164"/>
          <a:stretch/>
        </p:blipFill>
        <p:spPr bwMode="auto">
          <a:xfrm>
            <a:off x="5349547" y="4052555"/>
            <a:ext cx="1645920" cy="1529265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Y:\non-GLP\Clear Vascular\Clear Vascular (CLRIN00235)Mice2011 and 2012\Clear Vascular (CLRIN00235) Mice 2012\CLRIN00235 Histo Images\Brachiocephalic (Apoptosis)\CV28253 IV-7 BC 55 Apoptosis 40x1.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47" y="5568571"/>
            <a:ext cx="1645920" cy="1239281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Y:\non-GLP\Clear Vascular\Clear Vascular (CLRIN00235)Mice2011 and 2012\Clear Vascular (CLRIN00235) Mice 2012\CLRIN00235 Histo Images\Brachiocephalic (Apoptosis)\CV28239 III-4 BC 46 Apoptosis 40x1.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99" y="5602996"/>
            <a:ext cx="1600200" cy="1204856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:\non-GLP\Clear Vascular\Clear Vascular (CLRIN00235)Mice2011 and 2012\Clear Vascular (CLRIN00235) Mice 2012\CLRIN00235 Histo Images\Brachiocephalic (Apoptosis)\CV28235 II-11 BC 8 Apoptosis 40x1-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81" y="5534146"/>
            <a:ext cx="1691640" cy="1273706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Y:\non-GLP\Clear Vascular\Clear Vascular (CLRIN00235)Mice2011 and 2012\Clear Vascular (CLRIN00235) Mice 2012\CLRIN00235 Histo Images\Brachiocephalic (Apoptosis)\CV28226 I-11 BC 27 Apoptosis 40x1.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" y="5430873"/>
            <a:ext cx="1828800" cy="1376979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Arrow Connector 48"/>
          <p:cNvCxnSpPr/>
          <p:nvPr/>
        </p:nvCxnSpPr>
        <p:spPr>
          <a:xfrm flipV="1">
            <a:off x="873617" y="5708543"/>
            <a:ext cx="76810" cy="275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1370316" y="6353101"/>
            <a:ext cx="76810" cy="275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1152259" y="5963786"/>
            <a:ext cx="76810" cy="275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451589" y="6428760"/>
            <a:ext cx="213975" cy="1254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296533" y="6070351"/>
            <a:ext cx="170417" cy="1280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1688" y="5452326"/>
            <a:ext cx="894619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Apoptosis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732120" y="4914257"/>
            <a:ext cx="44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1F497D"/>
                </a:solidFill>
                <a:latin typeface="Arial" pitchFamily="34" charset="0"/>
                <a:cs typeface="Arial" pitchFamily="34" charset="0"/>
                <a:sym typeface="Symbol"/>
              </a:rPr>
              <a:t></a:t>
            </a:r>
            <a:endParaRPr lang="en-US" sz="14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592564" y="1399640"/>
            <a:ext cx="137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1F497D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r>
              <a:rPr lang="en-US" sz="9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p=0.06 vs. low dose</a:t>
            </a:r>
          </a:p>
          <a:p>
            <a:r>
              <a:rPr lang="en-US" sz="900" dirty="0">
                <a:solidFill>
                  <a:srgbClr val="1F497D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r>
              <a:rPr lang="en-US" sz="9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p=0.17 vs. control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819272" y="1522373"/>
            <a:ext cx="310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1F497D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endParaRPr lang="en-US" sz="14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205"/>
          <p:cNvSpPr>
            <a:spLocks noChangeArrowheads="1"/>
          </p:cNvSpPr>
          <p:nvPr/>
        </p:nvSpPr>
        <p:spPr bwMode="auto">
          <a:xfrm>
            <a:off x="7838055" y="2637616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Rectangle 205"/>
          <p:cNvSpPr>
            <a:spLocks noChangeArrowheads="1"/>
          </p:cNvSpPr>
          <p:nvPr/>
        </p:nvSpPr>
        <p:spPr bwMode="auto">
          <a:xfrm>
            <a:off x="8233017" y="2637616"/>
            <a:ext cx="33983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Middle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7070825" y="6239581"/>
            <a:ext cx="2086824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Sirius red and apoptosis staining were performed in selected mice. (n=24; 6 from each group)</a:t>
            </a:r>
          </a:p>
        </p:txBody>
      </p:sp>
      <p:pic>
        <p:nvPicPr>
          <p:cNvPr id="47" name="Picture 5" descr="Y:\non-GLP\Clear Vascular\Clear Vascular (CLRIN00235)Mice2011 and 2012\Clear Vascular (CLRIN00235) Mice 2012\CLRIN00235 Histo Images\Brachiocephalic (Sirius red)\CV28235 II-11 BC 7 Sirius red 10x polarized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9" t="9775" r="12713" b="9010"/>
          <a:stretch/>
        </p:blipFill>
        <p:spPr bwMode="auto">
          <a:xfrm>
            <a:off x="1940781" y="3991803"/>
            <a:ext cx="1691640" cy="1563120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Y:\non-GLP\Clear Vascular\Clear Vascular (CLRIN00235)Mice2011 and 2012\Clear Vascular (CLRIN00235) Mice 2012\CLRIN00235 Histo Images\Brachiocephalic (Sirius red)\CV28235 II-11 BC 7 Sirius red 10x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r="15487" b="20668"/>
          <a:stretch/>
        </p:blipFill>
        <p:spPr bwMode="auto">
          <a:xfrm>
            <a:off x="1940781" y="2436502"/>
            <a:ext cx="1691640" cy="1567139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Y:\non-GLP\Clear Vascular\Clear Vascular (CLRIN00235)Mice2011 and 2012\Clear Vascular (CLRIN00235) Mice 2012\CLRIN00235 Histo Images\Brachiocephalic (Movat)\28235 II-11 2_10x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81" y="984728"/>
            <a:ext cx="1691640" cy="1480184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Y:\non-GLP\Clear Vascular\Clear Vascular (CLRIN00235)Mice2011 and 2012\Clear Vascular (CLRIN00235) Mice 2012\CLRIN00235 Histo Images\Brachiocephalic (Sirius red)\CV28226 I-11 BC 26 Sirius red 10x polarized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1" t="15906" r="15134" b="13496"/>
          <a:stretch/>
        </p:blipFill>
        <p:spPr bwMode="auto">
          <a:xfrm>
            <a:off x="46963" y="3978625"/>
            <a:ext cx="1828800" cy="1485826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-16840" y="3950532"/>
            <a:ext cx="98873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Sirius red</a:t>
            </a:r>
          </a:p>
          <a:p>
            <a:r>
              <a:rPr lang="en-US" sz="1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(polarized)</a:t>
            </a:r>
          </a:p>
        </p:txBody>
      </p:sp>
      <p:cxnSp>
        <p:nvCxnSpPr>
          <p:cNvPr id="241" name="Straight Arrow Connector 240"/>
          <p:cNvCxnSpPr/>
          <p:nvPr/>
        </p:nvCxnSpPr>
        <p:spPr>
          <a:xfrm flipH="1" flipV="1">
            <a:off x="2599697" y="5746948"/>
            <a:ext cx="170417" cy="1280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/>
          <p:cNvCxnSpPr/>
          <p:nvPr/>
        </p:nvCxnSpPr>
        <p:spPr>
          <a:xfrm rot="-2340000" flipH="1">
            <a:off x="2421588" y="6347780"/>
            <a:ext cx="213975" cy="1254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/>
          <p:nvPr/>
        </p:nvCxnSpPr>
        <p:spPr>
          <a:xfrm rot="-1440000" flipH="1">
            <a:off x="4385735" y="6256740"/>
            <a:ext cx="213975" cy="1254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/>
          <p:nvPr/>
        </p:nvCxnSpPr>
        <p:spPr>
          <a:xfrm rot="-7620000" flipH="1">
            <a:off x="6053915" y="6463732"/>
            <a:ext cx="213975" cy="1254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/>
          <p:nvPr/>
        </p:nvCxnSpPr>
        <p:spPr>
          <a:xfrm rot="1620000" flipV="1">
            <a:off x="6026312" y="5947543"/>
            <a:ext cx="76810" cy="275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Rectangle 205"/>
          <p:cNvSpPr>
            <a:spLocks noChangeArrowheads="1"/>
          </p:cNvSpPr>
          <p:nvPr/>
        </p:nvSpPr>
        <p:spPr bwMode="auto">
          <a:xfrm>
            <a:off x="7800891" y="2770117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(1.0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7" name="Rectangle 205"/>
          <p:cNvSpPr>
            <a:spLocks noChangeArrowheads="1"/>
          </p:cNvSpPr>
          <p:nvPr/>
        </p:nvSpPr>
        <p:spPr bwMode="auto">
          <a:xfrm>
            <a:off x="8239081" y="2770117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(1.7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8" name="Rectangle 205"/>
          <p:cNvSpPr>
            <a:spLocks noChangeArrowheads="1"/>
          </p:cNvSpPr>
          <p:nvPr/>
        </p:nvSpPr>
        <p:spPr bwMode="auto">
          <a:xfrm>
            <a:off x="8719296" y="2770117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(3.4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9" name="Rectangle 205"/>
          <p:cNvSpPr>
            <a:spLocks noChangeArrowheads="1"/>
          </p:cNvSpPr>
          <p:nvPr/>
        </p:nvSpPr>
        <p:spPr bwMode="auto">
          <a:xfrm>
            <a:off x="7778970" y="5525752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(1.0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0" name="Rectangle 205"/>
          <p:cNvSpPr>
            <a:spLocks noChangeArrowheads="1"/>
          </p:cNvSpPr>
          <p:nvPr/>
        </p:nvSpPr>
        <p:spPr bwMode="auto">
          <a:xfrm>
            <a:off x="8258436" y="5525752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(1.7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1" name="Rectangle 205"/>
          <p:cNvSpPr>
            <a:spLocks noChangeArrowheads="1"/>
          </p:cNvSpPr>
          <p:nvPr/>
        </p:nvSpPr>
        <p:spPr bwMode="auto">
          <a:xfrm>
            <a:off x="8718686" y="5525752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(3.4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866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4" name="Group 7313"/>
          <p:cNvGrpSpPr>
            <a:grpSpLocks noChangeAspect="1"/>
          </p:cNvGrpSpPr>
          <p:nvPr/>
        </p:nvGrpSpPr>
        <p:grpSpPr>
          <a:xfrm>
            <a:off x="6972173" y="4793145"/>
            <a:ext cx="1932148" cy="1280160"/>
            <a:chOff x="9067800" y="4597400"/>
            <a:chExt cx="2060576" cy="1365251"/>
          </a:xfrm>
        </p:grpSpPr>
        <p:sp>
          <p:nvSpPr>
            <p:cNvPr id="62" name="TextBox 61"/>
            <p:cNvSpPr txBox="1"/>
            <p:nvPr/>
          </p:nvSpPr>
          <p:spPr>
            <a:xfrm>
              <a:off x="10463193" y="5216487"/>
              <a:ext cx="152992" cy="171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Symbol"/>
                </a:rPr>
                <a:t></a:t>
              </a:r>
              <a:endParaRPr 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0962620" y="5216487"/>
              <a:ext cx="152992" cy="171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Symbol"/>
                </a:rPr>
                <a:t></a:t>
              </a:r>
              <a:endParaRPr 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19" name="Line 213"/>
            <p:cNvSpPr>
              <a:spLocks noChangeShapeType="1"/>
            </p:cNvSpPr>
            <p:nvPr/>
          </p:nvSpPr>
          <p:spPr bwMode="auto">
            <a:xfrm flipH="1">
              <a:off x="9159875" y="5876925"/>
              <a:ext cx="49213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0" name="Rectangle 214"/>
            <p:cNvSpPr>
              <a:spLocks noChangeArrowheads="1"/>
            </p:cNvSpPr>
            <p:nvPr/>
          </p:nvSpPr>
          <p:spPr bwMode="auto">
            <a:xfrm>
              <a:off x="9110663" y="5827713"/>
              <a:ext cx="92075" cy="13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21" name="Line 215"/>
            <p:cNvSpPr>
              <a:spLocks noChangeShapeType="1"/>
            </p:cNvSpPr>
            <p:nvPr/>
          </p:nvSpPr>
          <p:spPr bwMode="auto">
            <a:xfrm flipH="1">
              <a:off x="9182100" y="5694363"/>
              <a:ext cx="2698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2" name="Line 216"/>
            <p:cNvSpPr>
              <a:spLocks noChangeShapeType="1"/>
            </p:cNvSpPr>
            <p:nvPr/>
          </p:nvSpPr>
          <p:spPr bwMode="auto">
            <a:xfrm flipH="1">
              <a:off x="9159875" y="5516563"/>
              <a:ext cx="49213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3" name="Rectangle 217"/>
            <p:cNvSpPr>
              <a:spLocks noChangeArrowheads="1"/>
            </p:cNvSpPr>
            <p:nvPr/>
          </p:nvSpPr>
          <p:spPr bwMode="auto">
            <a:xfrm>
              <a:off x="9110663" y="5467350"/>
              <a:ext cx="92075" cy="13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24" name="Line 218"/>
            <p:cNvSpPr>
              <a:spLocks noChangeShapeType="1"/>
            </p:cNvSpPr>
            <p:nvPr/>
          </p:nvSpPr>
          <p:spPr bwMode="auto">
            <a:xfrm flipH="1">
              <a:off x="9182100" y="5332413"/>
              <a:ext cx="2698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5" name="Line 219"/>
            <p:cNvSpPr>
              <a:spLocks noChangeShapeType="1"/>
            </p:cNvSpPr>
            <p:nvPr/>
          </p:nvSpPr>
          <p:spPr bwMode="auto">
            <a:xfrm flipH="1">
              <a:off x="9159875" y="5149850"/>
              <a:ext cx="49213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6" name="Rectangle 220"/>
            <p:cNvSpPr>
              <a:spLocks noChangeArrowheads="1"/>
            </p:cNvSpPr>
            <p:nvPr/>
          </p:nvSpPr>
          <p:spPr bwMode="auto">
            <a:xfrm>
              <a:off x="9067800" y="5099050"/>
              <a:ext cx="141288" cy="13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27" name="Line 221"/>
            <p:cNvSpPr>
              <a:spLocks noChangeShapeType="1"/>
            </p:cNvSpPr>
            <p:nvPr/>
          </p:nvSpPr>
          <p:spPr bwMode="auto">
            <a:xfrm flipH="1">
              <a:off x="9182100" y="4965700"/>
              <a:ext cx="2698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8" name="Line 222"/>
            <p:cNvSpPr>
              <a:spLocks noChangeShapeType="1"/>
            </p:cNvSpPr>
            <p:nvPr/>
          </p:nvSpPr>
          <p:spPr bwMode="auto">
            <a:xfrm flipH="1">
              <a:off x="9159875" y="4787900"/>
              <a:ext cx="49213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9" name="Rectangle 223"/>
            <p:cNvSpPr>
              <a:spLocks noChangeArrowheads="1"/>
            </p:cNvSpPr>
            <p:nvPr/>
          </p:nvSpPr>
          <p:spPr bwMode="auto">
            <a:xfrm>
              <a:off x="9067800" y="4738688"/>
              <a:ext cx="141288" cy="13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15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30" name="Line 224"/>
            <p:cNvSpPr>
              <a:spLocks noChangeShapeType="1"/>
            </p:cNvSpPr>
            <p:nvPr/>
          </p:nvSpPr>
          <p:spPr bwMode="auto">
            <a:xfrm flipH="1">
              <a:off x="9182100" y="4605338"/>
              <a:ext cx="2698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1" name="Rectangle 225"/>
            <p:cNvSpPr>
              <a:spLocks noChangeArrowheads="1"/>
            </p:cNvSpPr>
            <p:nvPr/>
          </p:nvSpPr>
          <p:spPr bwMode="auto">
            <a:xfrm>
              <a:off x="9209088" y="4605338"/>
              <a:ext cx="1919288" cy="127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2" name="Line 226"/>
            <p:cNvSpPr>
              <a:spLocks noChangeShapeType="1"/>
            </p:cNvSpPr>
            <p:nvPr/>
          </p:nvSpPr>
          <p:spPr bwMode="auto">
            <a:xfrm>
              <a:off x="9209088" y="5588000"/>
              <a:ext cx="1912938" cy="0"/>
            </a:xfrm>
            <a:prstGeom prst="line">
              <a:avLst/>
            </a:prstGeom>
            <a:noFill/>
            <a:ln w="0">
              <a:solidFill>
                <a:srgbClr val="B7B7B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3" name="Line 227"/>
            <p:cNvSpPr>
              <a:spLocks noChangeShapeType="1"/>
            </p:cNvSpPr>
            <p:nvPr/>
          </p:nvSpPr>
          <p:spPr bwMode="auto">
            <a:xfrm>
              <a:off x="9472613" y="5686425"/>
              <a:ext cx="412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4" name="Line 228"/>
            <p:cNvSpPr>
              <a:spLocks noChangeShapeType="1"/>
            </p:cNvSpPr>
            <p:nvPr/>
          </p:nvSpPr>
          <p:spPr bwMode="auto">
            <a:xfrm>
              <a:off x="9485313" y="5657850"/>
              <a:ext cx="0" cy="5715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5" name="Line 229"/>
            <p:cNvSpPr>
              <a:spLocks noChangeShapeType="1"/>
            </p:cNvSpPr>
            <p:nvPr/>
          </p:nvSpPr>
          <p:spPr bwMode="auto">
            <a:xfrm>
              <a:off x="9472613" y="5657850"/>
              <a:ext cx="412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6" name="Line 230"/>
            <p:cNvSpPr>
              <a:spLocks noChangeShapeType="1"/>
            </p:cNvSpPr>
            <p:nvPr/>
          </p:nvSpPr>
          <p:spPr bwMode="auto">
            <a:xfrm>
              <a:off x="9472613" y="5715000"/>
              <a:ext cx="412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7" name="Line 231"/>
            <p:cNvSpPr>
              <a:spLocks noChangeShapeType="1"/>
            </p:cNvSpPr>
            <p:nvPr/>
          </p:nvSpPr>
          <p:spPr bwMode="auto">
            <a:xfrm>
              <a:off x="9458325" y="5588000"/>
              <a:ext cx="8413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8" name="Line 232"/>
            <p:cNvSpPr>
              <a:spLocks noChangeShapeType="1"/>
            </p:cNvSpPr>
            <p:nvPr/>
          </p:nvSpPr>
          <p:spPr bwMode="auto">
            <a:xfrm>
              <a:off x="9458325" y="5784850"/>
              <a:ext cx="8413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9" name="Line 233"/>
            <p:cNvSpPr>
              <a:spLocks noChangeShapeType="1"/>
            </p:cNvSpPr>
            <p:nvPr/>
          </p:nvSpPr>
          <p:spPr bwMode="auto">
            <a:xfrm>
              <a:off x="9959975" y="5729288"/>
              <a:ext cx="4286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0" name="Line 234"/>
            <p:cNvSpPr>
              <a:spLocks noChangeShapeType="1"/>
            </p:cNvSpPr>
            <p:nvPr/>
          </p:nvSpPr>
          <p:spPr bwMode="auto">
            <a:xfrm>
              <a:off x="9974263" y="5700713"/>
              <a:ext cx="0" cy="49213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1" name="Line 235"/>
            <p:cNvSpPr>
              <a:spLocks noChangeShapeType="1"/>
            </p:cNvSpPr>
            <p:nvPr/>
          </p:nvSpPr>
          <p:spPr bwMode="auto">
            <a:xfrm>
              <a:off x="9959975" y="5700713"/>
              <a:ext cx="4286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2" name="Line 236"/>
            <p:cNvSpPr>
              <a:spLocks noChangeShapeType="1"/>
            </p:cNvSpPr>
            <p:nvPr/>
          </p:nvSpPr>
          <p:spPr bwMode="auto">
            <a:xfrm>
              <a:off x="9959975" y="5743575"/>
              <a:ext cx="4286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3" name="Line 237"/>
            <p:cNvSpPr>
              <a:spLocks noChangeShapeType="1"/>
            </p:cNvSpPr>
            <p:nvPr/>
          </p:nvSpPr>
          <p:spPr bwMode="auto">
            <a:xfrm>
              <a:off x="9945688" y="5657850"/>
              <a:ext cx="8572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4" name="Line 238"/>
            <p:cNvSpPr>
              <a:spLocks noChangeShapeType="1"/>
            </p:cNvSpPr>
            <p:nvPr/>
          </p:nvSpPr>
          <p:spPr bwMode="auto">
            <a:xfrm>
              <a:off x="9945688" y="5792788"/>
              <a:ext cx="8572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5" name="Line 239"/>
            <p:cNvSpPr>
              <a:spLocks noChangeShapeType="1"/>
            </p:cNvSpPr>
            <p:nvPr/>
          </p:nvSpPr>
          <p:spPr bwMode="auto">
            <a:xfrm>
              <a:off x="10428288" y="5461000"/>
              <a:ext cx="412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6" name="Line 240"/>
            <p:cNvSpPr>
              <a:spLocks noChangeShapeType="1"/>
            </p:cNvSpPr>
            <p:nvPr/>
          </p:nvSpPr>
          <p:spPr bwMode="auto">
            <a:xfrm>
              <a:off x="10442575" y="5360988"/>
              <a:ext cx="0" cy="198438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7" name="Line 241"/>
            <p:cNvSpPr>
              <a:spLocks noChangeShapeType="1"/>
            </p:cNvSpPr>
            <p:nvPr/>
          </p:nvSpPr>
          <p:spPr bwMode="auto">
            <a:xfrm>
              <a:off x="10428288" y="5360988"/>
              <a:ext cx="412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8" name="Line 242"/>
            <p:cNvSpPr>
              <a:spLocks noChangeShapeType="1"/>
            </p:cNvSpPr>
            <p:nvPr/>
          </p:nvSpPr>
          <p:spPr bwMode="auto">
            <a:xfrm>
              <a:off x="10428288" y="5559425"/>
              <a:ext cx="412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9" name="Line 243"/>
            <p:cNvSpPr>
              <a:spLocks noChangeShapeType="1"/>
            </p:cNvSpPr>
            <p:nvPr/>
          </p:nvSpPr>
          <p:spPr bwMode="auto">
            <a:xfrm>
              <a:off x="10414000" y="5135563"/>
              <a:ext cx="8413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0" name="Line 244"/>
            <p:cNvSpPr>
              <a:spLocks noChangeShapeType="1"/>
            </p:cNvSpPr>
            <p:nvPr/>
          </p:nvSpPr>
          <p:spPr bwMode="auto">
            <a:xfrm>
              <a:off x="10414000" y="5792788"/>
              <a:ext cx="8413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1" name="Line 245"/>
            <p:cNvSpPr>
              <a:spLocks noChangeShapeType="1"/>
            </p:cNvSpPr>
            <p:nvPr/>
          </p:nvSpPr>
          <p:spPr bwMode="auto">
            <a:xfrm>
              <a:off x="10895013" y="5467350"/>
              <a:ext cx="4286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2" name="Line 246"/>
            <p:cNvSpPr>
              <a:spLocks noChangeShapeType="1"/>
            </p:cNvSpPr>
            <p:nvPr/>
          </p:nvSpPr>
          <p:spPr bwMode="auto">
            <a:xfrm>
              <a:off x="10909300" y="5403850"/>
              <a:ext cx="0" cy="12700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3" name="Line 247"/>
            <p:cNvSpPr>
              <a:spLocks noChangeShapeType="1"/>
            </p:cNvSpPr>
            <p:nvPr/>
          </p:nvSpPr>
          <p:spPr bwMode="auto">
            <a:xfrm>
              <a:off x="10895013" y="5403850"/>
              <a:ext cx="4286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4" name="Line 248"/>
            <p:cNvSpPr>
              <a:spLocks noChangeShapeType="1"/>
            </p:cNvSpPr>
            <p:nvPr/>
          </p:nvSpPr>
          <p:spPr bwMode="auto">
            <a:xfrm>
              <a:off x="10895013" y="5530850"/>
              <a:ext cx="4286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5" name="Line 249"/>
            <p:cNvSpPr>
              <a:spLocks noChangeShapeType="1"/>
            </p:cNvSpPr>
            <p:nvPr/>
          </p:nvSpPr>
          <p:spPr bwMode="auto">
            <a:xfrm>
              <a:off x="10880725" y="5268913"/>
              <a:ext cx="8572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6" name="Line 250"/>
            <p:cNvSpPr>
              <a:spLocks noChangeShapeType="1"/>
            </p:cNvSpPr>
            <p:nvPr/>
          </p:nvSpPr>
          <p:spPr bwMode="auto">
            <a:xfrm>
              <a:off x="10880725" y="5665788"/>
              <a:ext cx="8572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7" name="Rectangle 251"/>
            <p:cNvSpPr>
              <a:spLocks noChangeArrowheads="1"/>
            </p:cNvSpPr>
            <p:nvPr/>
          </p:nvSpPr>
          <p:spPr bwMode="auto">
            <a:xfrm>
              <a:off x="9485313" y="5502275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8" name="Rectangle 252"/>
            <p:cNvSpPr>
              <a:spLocks noChangeArrowheads="1"/>
            </p:cNvSpPr>
            <p:nvPr/>
          </p:nvSpPr>
          <p:spPr bwMode="auto">
            <a:xfrm>
              <a:off x="9485313" y="5551488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9" name="Rectangle 253"/>
            <p:cNvSpPr>
              <a:spLocks noChangeArrowheads="1"/>
            </p:cNvSpPr>
            <p:nvPr/>
          </p:nvSpPr>
          <p:spPr bwMode="auto">
            <a:xfrm>
              <a:off x="9485313" y="570071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0" name="Rectangle 254"/>
            <p:cNvSpPr>
              <a:spLocks noChangeArrowheads="1"/>
            </p:cNvSpPr>
            <p:nvPr/>
          </p:nvSpPr>
          <p:spPr bwMode="auto">
            <a:xfrm>
              <a:off x="9485313" y="5588000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1" name="Rectangle 255"/>
            <p:cNvSpPr>
              <a:spLocks noChangeArrowheads="1"/>
            </p:cNvSpPr>
            <p:nvPr/>
          </p:nvSpPr>
          <p:spPr bwMode="auto">
            <a:xfrm>
              <a:off x="9485313" y="570071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2" name="Rectangle 256"/>
            <p:cNvSpPr>
              <a:spLocks noChangeArrowheads="1"/>
            </p:cNvSpPr>
            <p:nvPr/>
          </p:nvSpPr>
          <p:spPr bwMode="auto">
            <a:xfrm>
              <a:off x="9485313" y="576421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3" name="Rectangle 257"/>
            <p:cNvSpPr>
              <a:spLocks noChangeArrowheads="1"/>
            </p:cNvSpPr>
            <p:nvPr/>
          </p:nvSpPr>
          <p:spPr bwMode="auto">
            <a:xfrm>
              <a:off x="9485313" y="5784850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4" name="Rectangle 258"/>
            <p:cNvSpPr>
              <a:spLocks noChangeArrowheads="1"/>
            </p:cNvSpPr>
            <p:nvPr/>
          </p:nvSpPr>
          <p:spPr bwMode="auto">
            <a:xfrm>
              <a:off x="9485313" y="5616575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5" name="Rectangle 259"/>
            <p:cNvSpPr>
              <a:spLocks noChangeArrowheads="1"/>
            </p:cNvSpPr>
            <p:nvPr/>
          </p:nvSpPr>
          <p:spPr bwMode="auto">
            <a:xfrm>
              <a:off x="9485313" y="5729288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6" name="Rectangle 260"/>
            <p:cNvSpPr>
              <a:spLocks noChangeArrowheads="1"/>
            </p:cNvSpPr>
            <p:nvPr/>
          </p:nvSpPr>
          <p:spPr bwMode="auto">
            <a:xfrm>
              <a:off x="9485313" y="575786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7" name="Rectangle 261"/>
            <p:cNvSpPr>
              <a:spLocks noChangeArrowheads="1"/>
            </p:cNvSpPr>
            <p:nvPr/>
          </p:nvSpPr>
          <p:spPr bwMode="auto">
            <a:xfrm>
              <a:off x="9485313" y="5784850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8" name="Rectangle 262"/>
            <p:cNvSpPr>
              <a:spLocks noChangeArrowheads="1"/>
            </p:cNvSpPr>
            <p:nvPr/>
          </p:nvSpPr>
          <p:spPr bwMode="auto">
            <a:xfrm>
              <a:off x="9485313" y="5784850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9" name="Rectangle 263"/>
            <p:cNvSpPr>
              <a:spLocks noChangeArrowheads="1"/>
            </p:cNvSpPr>
            <p:nvPr/>
          </p:nvSpPr>
          <p:spPr bwMode="auto">
            <a:xfrm>
              <a:off x="9974263" y="5657850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0" name="Rectangle 264"/>
            <p:cNvSpPr>
              <a:spLocks noChangeArrowheads="1"/>
            </p:cNvSpPr>
            <p:nvPr/>
          </p:nvSpPr>
          <p:spPr bwMode="auto">
            <a:xfrm>
              <a:off x="9974263" y="570071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" name="Rectangle 265"/>
            <p:cNvSpPr>
              <a:spLocks noChangeArrowheads="1"/>
            </p:cNvSpPr>
            <p:nvPr/>
          </p:nvSpPr>
          <p:spPr bwMode="auto">
            <a:xfrm>
              <a:off x="9974263" y="570706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" name="Rectangle 266"/>
            <p:cNvSpPr>
              <a:spLocks noChangeArrowheads="1"/>
            </p:cNvSpPr>
            <p:nvPr/>
          </p:nvSpPr>
          <p:spPr bwMode="auto">
            <a:xfrm>
              <a:off x="9974263" y="582136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" name="Rectangle 267"/>
            <p:cNvSpPr>
              <a:spLocks noChangeArrowheads="1"/>
            </p:cNvSpPr>
            <p:nvPr/>
          </p:nvSpPr>
          <p:spPr bwMode="auto">
            <a:xfrm>
              <a:off x="9974263" y="564356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" name="Rectangle 268"/>
            <p:cNvSpPr>
              <a:spLocks noChangeArrowheads="1"/>
            </p:cNvSpPr>
            <p:nvPr/>
          </p:nvSpPr>
          <p:spPr bwMode="auto">
            <a:xfrm>
              <a:off x="9974263" y="570706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" name="Rectangle 269"/>
            <p:cNvSpPr>
              <a:spLocks noChangeArrowheads="1"/>
            </p:cNvSpPr>
            <p:nvPr/>
          </p:nvSpPr>
          <p:spPr bwMode="auto">
            <a:xfrm>
              <a:off x="9974263" y="5743575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6" name="Rectangle 270"/>
            <p:cNvSpPr>
              <a:spLocks noChangeArrowheads="1"/>
            </p:cNvSpPr>
            <p:nvPr/>
          </p:nvSpPr>
          <p:spPr bwMode="auto">
            <a:xfrm>
              <a:off x="9974263" y="570071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7" name="Rectangle 271"/>
            <p:cNvSpPr>
              <a:spLocks noChangeArrowheads="1"/>
            </p:cNvSpPr>
            <p:nvPr/>
          </p:nvSpPr>
          <p:spPr bwMode="auto">
            <a:xfrm>
              <a:off x="9974263" y="5842000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8" name="Rectangle 272"/>
            <p:cNvSpPr>
              <a:spLocks noChangeArrowheads="1"/>
            </p:cNvSpPr>
            <p:nvPr/>
          </p:nvSpPr>
          <p:spPr bwMode="auto">
            <a:xfrm>
              <a:off x="10442575" y="4619625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9" name="Rectangle 273"/>
            <p:cNvSpPr>
              <a:spLocks noChangeArrowheads="1"/>
            </p:cNvSpPr>
            <p:nvPr/>
          </p:nvSpPr>
          <p:spPr bwMode="auto">
            <a:xfrm>
              <a:off x="10442575" y="5227638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0" name="Rectangle 274"/>
            <p:cNvSpPr>
              <a:spLocks noChangeArrowheads="1"/>
            </p:cNvSpPr>
            <p:nvPr/>
          </p:nvSpPr>
          <p:spPr bwMode="auto">
            <a:xfrm>
              <a:off x="10442575" y="5375275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1" name="Rectangle 275"/>
            <p:cNvSpPr>
              <a:spLocks noChangeArrowheads="1"/>
            </p:cNvSpPr>
            <p:nvPr/>
          </p:nvSpPr>
          <p:spPr bwMode="auto">
            <a:xfrm>
              <a:off x="10442575" y="5410200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2" name="Rectangle 276"/>
            <p:cNvSpPr>
              <a:spLocks noChangeArrowheads="1"/>
            </p:cNvSpPr>
            <p:nvPr/>
          </p:nvSpPr>
          <p:spPr bwMode="auto">
            <a:xfrm>
              <a:off x="10442575" y="564356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3" name="Rectangle 277"/>
            <p:cNvSpPr>
              <a:spLocks noChangeArrowheads="1"/>
            </p:cNvSpPr>
            <p:nvPr/>
          </p:nvSpPr>
          <p:spPr bwMode="auto">
            <a:xfrm>
              <a:off x="10442575" y="5629275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4" name="Rectangle 278"/>
            <p:cNvSpPr>
              <a:spLocks noChangeArrowheads="1"/>
            </p:cNvSpPr>
            <p:nvPr/>
          </p:nvSpPr>
          <p:spPr bwMode="auto">
            <a:xfrm>
              <a:off x="10442575" y="5749925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5" name="Rectangle 279"/>
            <p:cNvSpPr>
              <a:spLocks noChangeArrowheads="1"/>
            </p:cNvSpPr>
            <p:nvPr/>
          </p:nvSpPr>
          <p:spPr bwMode="auto">
            <a:xfrm>
              <a:off x="10442575" y="582136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6" name="Rectangle 280"/>
            <p:cNvSpPr>
              <a:spLocks noChangeArrowheads="1"/>
            </p:cNvSpPr>
            <p:nvPr/>
          </p:nvSpPr>
          <p:spPr bwMode="auto">
            <a:xfrm>
              <a:off x="10442575" y="558006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7" name="Rectangle 281"/>
            <p:cNvSpPr>
              <a:spLocks noChangeArrowheads="1"/>
            </p:cNvSpPr>
            <p:nvPr/>
          </p:nvSpPr>
          <p:spPr bwMode="auto">
            <a:xfrm>
              <a:off x="10442575" y="5538788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8" name="Rectangle 282"/>
            <p:cNvSpPr>
              <a:spLocks noChangeArrowheads="1"/>
            </p:cNvSpPr>
            <p:nvPr/>
          </p:nvSpPr>
          <p:spPr bwMode="auto">
            <a:xfrm>
              <a:off x="10428288" y="5467350"/>
              <a:ext cx="41275" cy="42863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9" name="Rectangle 283"/>
            <p:cNvSpPr>
              <a:spLocks noChangeArrowheads="1"/>
            </p:cNvSpPr>
            <p:nvPr/>
          </p:nvSpPr>
          <p:spPr bwMode="auto">
            <a:xfrm>
              <a:off x="10909300" y="5248275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0" name="Rectangle 284"/>
            <p:cNvSpPr>
              <a:spLocks noChangeArrowheads="1"/>
            </p:cNvSpPr>
            <p:nvPr/>
          </p:nvSpPr>
          <p:spPr bwMode="auto">
            <a:xfrm>
              <a:off x="10909300" y="5360988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1" name="Rectangle 285"/>
            <p:cNvSpPr>
              <a:spLocks noChangeArrowheads="1"/>
            </p:cNvSpPr>
            <p:nvPr/>
          </p:nvSpPr>
          <p:spPr bwMode="auto">
            <a:xfrm>
              <a:off x="10909300" y="5127625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2" name="Rectangle 286"/>
            <p:cNvSpPr>
              <a:spLocks noChangeArrowheads="1"/>
            </p:cNvSpPr>
            <p:nvPr/>
          </p:nvSpPr>
          <p:spPr bwMode="auto">
            <a:xfrm>
              <a:off x="10909300" y="5346700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3" name="Rectangle 287"/>
            <p:cNvSpPr>
              <a:spLocks noChangeArrowheads="1"/>
            </p:cNvSpPr>
            <p:nvPr/>
          </p:nvSpPr>
          <p:spPr bwMode="auto">
            <a:xfrm>
              <a:off x="10909300" y="564356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4" name="Rectangle 288"/>
            <p:cNvSpPr>
              <a:spLocks noChangeArrowheads="1"/>
            </p:cNvSpPr>
            <p:nvPr/>
          </p:nvSpPr>
          <p:spPr bwMode="auto">
            <a:xfrm>
              <a:off x="10909300" y="5622925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5" name="Rectangle 289"/>
            <p:cNvSpPr>
              <a:spLocks noChangeArrowheads="1"/>
            </p:cNvSpPr>
            <p:nvPr/>
          </p:nvSpPr>
          <p:spPr bwMode="auto">
            <a:xfrm>
              <a:off x="10909300" y="5616575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6" name="Rectangle 290"/>
            <p:cNvSpPr>
              <a:spLocks noChangeArrowheads="1"/>
            </p:cNvSpPr>
            <p:nvPr/>
          </p:nvSpPr>
          <p:spPr bwMode="auto">
            <a:xfrm>
              <a:off x="10909300" y="5629275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7" name="Rectangle 291"/>
            <p:cNvSpPr>
              <a:spLocks noChangeArrowheads="1"/>
            </p:cNvSpPr>
            <p:nvPr/>
          </p:nvSpPr>
          <p:spPr bwMode="auto">
            <a:xfrm>
              <a:off x="10909300" y="5602288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8" name="Line 292"/>
            <p:cNvSpPr>
              <a:spLocks noChangeShapeType="1"/>
            </p:cNvSpPr>
            <p:nvPr/>
          </p:nvSpPr>
          <p:spPr bwMode="auto">
            <a:xfrm flipH="1">
              <a:off x="9202738" y="4605338"/>
              <a:ext cx="19192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9" name="Line 293"/>
            <p:cNvSpPr>
              <a:spLocks noChangeShapeType="1"/>
            </p:cNvSpPr>
            <p:nvPr/>
          </p:nvSpPr>
          <p:spPr bwMode="auto">
            <a:xfrm>
              <a:off x="9209088" y="4605338"/>
              <a:ext cx="0" cy="127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0" name="Line 294"/>
            <p:cNvSpPr>
              <a:spLocks noChangeShapeType="1"/>
            </p:cNvSpPr>
            <p:nvPr/>
          </p:nvSpPr>
          <p:spPr bwMode="auto">
            <a:xfrm>
              <a:off x="9209088" y="5876925"/>
              <a:ext cx="19192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1" name="Line 295"/>
            <p:cNvSpPr>
              <a:spLocks noChangeShapeType="1"/>
            </p:cNvSpPr>
            <p:nvPr/>
          </p:nvSpPr>
          <p:spPr bwMode="auto">
            <a:xfrm flipV="1">
              <a:off x="11122025" y="4597400"/>
              <a:ext cx="0" cy="12795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2" name="Line 296"/>
            <p:cNvSpPr>
              <a:spLocks noChangeShapeType="1"/>
            </p:cNvSpPr>
            <p:nvPr/>
          </p:nvSpPr>
          <p:spPr bwMode="auto">
            <a:xfrm>
              <a:off x="9769475" y="5876925"/>
              <a:ext cx="0" cy="428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4" name="Line 298"/>
            <p:cNvSpPr>
              <a:spLocks noChangeShapeType="1"/>
            </p:cNvSpPr>
            <p:nvPr/>
          </p:nvSpPr>
          <p:spPr bwMode="auto">
            <a:xfrm>
              <a:off x="10186988" y="5876925"/>
              <a:ext cx="0" cy="428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6" name="Line 300"/>
            <p:cNvSpPr>
              <a:spLocks noChangeShapeType="1"/>
            </p:cNvSpPr>
            <p:nvPr/>
          </p:nvSpPr>
          <p:spPr bwMode="auto">
            <a:xfrm>
              <a:off x="10696575" y="5876925"/>
              <a:ext cx="0" cy="428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14" name="Group 7213"/>
          <p:cNvGrpSpPr>
            <a:grpSpLocks noChangeAspect="1"/>
          </p:cNvGrpSpPr>
          <p:nvPr/>
        </p:nvGrpSpPr>
        <p:grpSpPr>
          <a:xfrm>
            <a:off x="7028305" y="3041099"/>
            <a:ext cx="1883774" cy="1280160"/>
            <a:chOff x="9129713" y="2627313"/>
            <a:chExt cx="1927225" cy="1309688"/>
          </a:xfrm>
        </p:grpSpPr>
        <p:sp>
          <p:nvSpPr>
            <p:cNvPr id="502" name="Line 109"/>
            <p:cNvSpPr>
              <a:spLocks noChangeShapeType="1"/>
            </p:cNvSpPr>
            <p:nvPr/>
          </p:nvSpPr>
          <p:spPr bwMode="auto">
            <a:xfrm flipH="1">
              <a:off x="9215438" y="3863975"/>
              <a:ext cx="47625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" name="Rectangle 110"/>
            <p:cNvSpPr>
              <a:spLocks noChangeArrowheads="1"/>
            </p:cNvSpPr>
            <p:nvPr/>
          </p:nvSpPr>
          <p:spPr bwMode="auto">
            <a:xfrm>
              <a:off x="9169400" y="3817938"/>
              <a:ext cx="79375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4" name="Line 111"/>
            <p:cNvSpPr>
              <a:spLocks noChangeShapeType="1"/>
            </p:cNvSpPr>
            <p:nvPr/>
          </p:nvSpPr>
          <p:spPr bwMode="auto">
            <a:xfrm flipH="1">
              <a:off x="9215438" y="3692525"/>
              <a:ext cx="47625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" name="Rectangle 112"/>
            <p:cNvSpPr>
              <a:spLocks noChangeArrowheads="1"/>
            </p:cNvSpPr>
            <p:nvPr/>
          </p:nvSpPr>
          <p:spPr bwMode="auto">
            <a:xfrm>
              <a:off x="9169400" y="3644900"/>
              <a:ext cx="79375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6" name="Line 113"/>
            <p:cNvSpPr>
              <a:spLocks noChangeShapeType="1"/>
            </p:cNvSpPr>
            <p:nvPr/>
          </p:nvSpPr>
          <p:spPr bwMode="auto">
            <a:xfrm flipH="1">
              <a:off x="9215438" y="3527425"/>
              <a:ext cx="47625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7" name="Rectangle 114"/>
            <p:cNvSpPr>
              <a:spLocks noChangeArrowheads="1"/>
            </p:cNvSpPr>
            <p:nvPr/>
          </p:nvSpPr>
          <p:spPr bwMode="auto">
            <a:xfrm>
              <a:off x="9129713" y="3479800"/>
              <a:ext cx="12541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8" name="Line 115"/>
            <p:cNvSpPr>
              <a:spLocks noChangeShapeType="1"/>
            </p:cNvSpPr>
            <p:nvPr/>
          </p:nvSpPr>
          <p:spPr bwMode="auto">
            <a:xfrm flipH="1">
              <a:off x="9215438" y="3354388"/>
              <a:ext cx="47625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" name="Rectangle 116"/>
            <p:cNvSpPr>
              <a:spLocks noChangeArrowheads="1"/>
            </p:cNvSpPr>
            <p:nvPr/>
          </p:nvSpPr>
          <p:spPr bwMode="auto">
            <a:xfrm>
              <a:off x="9129713" y="3308350"/>
              <a:ext cx="12541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15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0" name="Line 117"/>
            <p:cNvSpPr>
              <a:spLocks noChangeShapeType="1"/>
            </p:cNvSpPr>
            <p:nvPr/>
          </p:nvSpPr>
          <p:spPr bwMode="auto">
            <a:xfrm flipH="1">
              <a:off x="9215438" y="3182938"/>
              <a:ext cx="47625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1" name="Rectangle 118"/>
            <p:cNvSpPr>
              <a:spLocks noChangeArrowheads="1"/>
            </p:cNvSpPr>
            <p:nvPr/>
          </p:nvSpPr>
          <p:spPr bwMode="auto">
            <a:xfrm>
              <a:off x="9129713" y="3136900"/>
              <a:ext cx="12541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6" name="Line 119"/>
            <p:cNvSpPr>
              <a:spLocks noChangeShapeType="1"/>
            </p:cNvSpPr>
            <p:nvPr/>
          </p:nvSpPr>
          <p:spPr bwMode="auto">
            <a:xfrm flipH="1">
              <a:off x="9215438" y="3011488"/>
              <a:ext cx="47625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7" name="Rectangle 120"/>
            <p:cNvSpPr>
              <a:spLocks noChangeArrowheads="1"/>
            </p:cNvSpPr>
            <p:nvPr/>
          </p:nvSpPr>
          <p:spPr bwMode="auto">
            <a:xfrm>
              <a:off x="9129713" y="2963863"/>
              <a:ext cx="12541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25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8" name="Line 121"/>
            <p:cNvSpPr>
              <a:spLocks noChangeShapeType="1"/>
            </p:cNvSpPr>
            <p:nvPr/>
          </p:nvSpPr>
          <p:spPr bwMode="auto">
            <a:xfrm flipH="1">
              <a:off x="9215438" y="2846388"/>
              <a:ext cx="47625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9" name="Rectangle 122"/>
            <p:cNvSpPr>
              <a:spLocks noChangeArrowheads="1"/>
            </p:cNvSpPr>
            <p:nvPr/>
          </p:nvSpPr>
          <p:spPr bwMode="auto">
            <a:xfrm>
              <a:off x="9129713" y="2798763"/>
              <a:ext cx="12541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30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0" name="Line 123"/>
            <p:cNvSpPr>
              <a:spLocks noChangeShapeType="1"/>
            </p:cNvSpPr>
            <p:nvPr/>
          </p:nvSpPr>
          <p:spPr bwMode="auto">
            <a:xfrm flipH="1">
              <a:off x="9215438" y="2673350"/>
              <a:ext cx="47625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4" name="Rectangle 124"/>
            <p:cNvSpPr>
              <a:spLocks noChangeArrowheads="1"/>
            </p:cNvSpPr>
            <p:nvPr/>
          </p:nvSpPr>
          <p:spPr bwMode="auto">
            <a:xfrm>
              <a:off x="9129713" y="2627313"/>
              <a:ext cx="125413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35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3" name="Rectangle 125"/>
            <p:cNvSpPr>
              <a:spLocks noChangeArrowheads="1"/>
            </p:cNvSpPr>
            <p:nvPr/>
          </p:nvSpPr>
          <p:spPr bwMode="auto">
            <a:xfrm>
              <a:off x="9263063" y="2673350"/>
              <a:ext cx="1793875" cy="1196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4" name="Line 126"/>
            <p:cNvSpPr>
              <a:spLocks noChangeShapeType="1"/>
            </p:cNvSpPr>
            <p:nvPr/>
          </p:nvSpPr>
          <p:spPr bwMode="auto">
            <a:xfrm>
              <a:off x="9263063" y="3209925"/>
              <a:ext cx="1785938" cy="0"/>
            </a:xfrm>
            <a:prstGeom prst="line">
              <a:avLst/>
            </a:prstGeom>
            <a:noFill/>
            <a:ln w="0">
              <a:solidFill>
                <a:srgbClr val="B7B7B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5" name="Line 127"/>
            <p:cNvSpPr>
              <a:spLocks noChangeShapeType="1"/>
            </p:cNvSpPr>
            <p:nvPr/>
          </p:nvSpPr>
          <p:spPr bwMode="auto">
            <a:xfrm>
              <a:off x="9507538" y="3005138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6" name="Line 128"/>
            <p:cNvSpPr>
              <a:spLocks noChangeShapeType="1"/>
            </p:cNvSpPr>
            <p:nvPr/>
          </p:nvSpPr>
          <p:spPr bwMode="auto">
            <a:xfrm>
              <a:off x="9520238" y="2944813"/>
              <a:ext cx="0" cy="112713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7" name="Line 129"/>
            <p:cNvSpPr>
              <a:spLocks noChangeShapeType="1"/>
            </p:cNvSpPr>
            <p:nvPr/>
          </p:nvSpPr>
          <p:spPr bwMode="auto">
            <a:xfrm>
              <a:off x="9507538" y="2944813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8" name="Line 130"/>
            <p:cNvSpPr>
              <a:spLocks noChangeShapeType="1"/>
            </p:cNvSpPr>
            <p:nvPr/>
          </p:nvSpPr>
          <p:spPr bwMode="auto">
            <a:xfrm>
              <a:off x="9507538" y="3057525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9" name="Line 131"/>
            <p:cNvSpPr>
              <a:spLocks noChangeShapeType="1"/>
            </p:cNvSpPr>
            <p:nvPr/>
          </p:nvSpPr>
          <p:spPr bwMode="auto">
            <a:xfrm>
              <a:off x="9494838" y="2798763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0" name="Line 132"/>
            <p:cNvSpPr>
              <a:spLocks noChangeShapeType="1"/>
            </p:cNvSpPr>
            <p:nvPr/>
          </p:nvSpPr>
          <p:spPr bwMode="auto">
            <a:xfrm>
              <a:off x="9494838" y="3195638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1" name="Line 133"/>
            <p:cNvSpPr>
              <a:spLocks noChangeShapeType="1"/>
            </p:cNvSpPr>
            <p:nvPr/>
          </p:nvSpPr>
          <p:spPr bwMode="auto">
            <a:xfrm>
              <a:off x="9964738" y="3314700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2" name="Line 134"/>
            <p:cNvSpPr>
              <a:spLocks noChangeShapeType="1"/>
            </p:cNvSpPr>
            <p:nvPr/>
          </p:nvSpPr>
          <p:spPr bwMode="auto">
            <a:xfrm>
              <a:off x="9977438" y="3195638"/>
              <a:ext cx="0" cy="238125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3" name="Line 135"/>
            <p:cNvSpPr>
              <a:spLocks noChangeShapeType="1"/>
            </p:cNvSpPr>
            <p:nvPr/>
          </p:nvSpPr>
          <p:spPr bwMode="auto">
            <a:xfrm>
              <a:off x="9964738" y="3195638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4" name="Line 136"/>
            <p:cNvSpPr>
              <a:spLocks noChangeShapeType="1"/>
            </p:cNvSpPr>
            <p:nvPr/>
          </p:nvSpPr>
          <p:spPr bwMode="auto">
            <a:xfrm>
              <a:off x="9964738" y="3433763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5" name="Line 137"/>
            <p:cNvSpPr>
              <a:spLocks noChangeShapeType="1"/>
            </p:cNvSpPr>
            <p:nvPr/>
          </p:nvSpPr>
          <p:spPr bwMode="auto">
            <a:xfrm>
              <a:off x="9950450" y="2951163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6" name="Line 138"/>
            <p:cNvSpPr>
              <a:spLocks noChangeShapeType="1"/>
            </p:cNvSpPr>
            <p:nvPr/>
          </p:nvSpPr>
          <p:spPr bwMode="auto">
            <a:xfrm>
              <a:off x="9950450" y="3671888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7" name="Line 139"/>
            <p:cNvSpPr>
              <a:spLocks noChangeShapeType="1"/>
            </p:cNvSpPr>
            <p:nvPr/>
          </p:nvSpPr>
          <p:spPr bwMode="auto">
            <a:xfrm>
              <a:off x="10401300" y="3281363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" name="Line 140"/>
            <p:cNvSpPr>
              <a:spLocks noChangeShapeType="1"/>
            </p:cNvSpPr>
            <p:nvPr/>
          </p:nvSpPr>
          <p:spPr bwMode="auto">
            <a:xfrm>
              <a:off x="10414000" y="3241675"/>
              <a:ext cx="0" cy="87313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Line 141"/>
            <p:cNvSpPr>
              <a:spLocks noChangeShapeType="1"/>
            </p:cNvSpPr>
            <p:nvPr/>
          </p:nvSpPr>
          <p:spPr bwMode="auto">
            <a:xfrm>
              <a:off x="10401300" y="3235325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Line 142"/>
            <p:cNvSpPr>
              <a:spLocks noChangeShapeType="1"/>
            </p:cNvSpPr>
            <p:nvPr/>
          </p:nvSpPr>
          <p:spPr bwMode="auto">
            <a:xfrm>
              <a:off x="10401300" y="3328988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Line 143"/>
            <p:cNvSpPr>
              <a:spLocks noChangeShapeType="1"/>
            </p:cNvSpPr>
            <p:nvPr/>
          </p:nvSpPr>
          <p:spPr bwMode="auto">
            <a:xfrm>
              <a:off x="10388600" y="3143250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Line 144"/>
            <p:cNvSpPr>
              <a:spLocks noChangeShapeType="1"/>
            </p:cNvSpPr>
            <p:nvPr/>
          </p:nvSpPr>
          <p:spPr bwMode="auto">
            <a:xfrm>
              <a:off x="10388600" y="3427413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Line 145"/>
            <p:cNvSpPr>
              <a:spLocks noChangeShapeType="1"/>
            </p:cNvSpPr>
            <p:nvPr/>
          </p:nvSpPr>
          <p:spPr bwMode="auto">
            <a:xfrm>
              <a:off x="10837863" y="3275013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Line 146"/>
            <p:cNvSpPr>
              <a:spLocks noChangeShapeType="1"/>
            </p:cNvSpPr>
            <p:nvPr/>
          </p:nvSpPr>
          <p:spPr bwMode="auto">
            <a:xfrm>
              <a:off x="10850563" y="3228975"/>
              <a:ext cx="0" cy="100013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Line 147"/>
            <p:cNvSpPr>
              <a:spLocks noChangeShapeType="1"/>
            </p:cNvSpPr>
            <p:nvPr/>
          </p:nvSpPr>
          <p:spPr bwMode="auto">
            <a:xfrm>
              <a:off x="10837863" y="3228975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Line 148"/>
            <p:cNvSpPr>
              <a:spLocks noChangeShapeType="1"/>
            </p:cNvSpPr>
            <p:nvPr/>
          </p:nvSpPr>
          <p:spPr bwMode="auto">
            <a:xfrm>
              <a:off x="10837863" y="3328988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Line 149"/>
            <p:cNvSpPr>
              <a:spLocks noChangeShapeType="1"/>
            </p:cNvSpPr>
            <p:nvPr/>
          </p:nvSpPr>
          <p:spPr bwMode="auto">
            <a:xfrm>
              <a:off x="10825163" y="3124200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Line 150"/>
            <p:cNvSpPr>
              <a:spLocks noChangeShapeType="1"/>
            </p:cNvSpPr>
            <p:nvPr/>
          </p:nvSpPr>
          <p:spPr bwMode="auto">
            <a:xfrm>
              <a:off x="10825163" y="3427413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Rectangle 151"/>
            <p:cNvSpPr>
              <a:spLocks noChangeArrowheads="1"/>
            </p:cNvSpPr>
            <p:nvPr/>
          </p:nvSpPr>
          <p:spPr bwMode="auto">
            <a:xfrm>
              <a:off x="9520238" y="3228975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Rectangle 152"/>
            <p:cNvSpPr>
              <a:spLocks noChangeArrowheads="1"/>
            </p:cNvSpPr>
            <p:nvPr/>
          </p:nvSpPr>
          <p:spPr bwMode="auto">
            <a:xfrm>
              <a:off x="9520238" y="3011488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Rectangle 153"/>
            <p:cNvSpPr>
              <a:spLocks noChangeArrowheads="1"/>
            </p:cNvSpPr>
            <p:nvPr/>
          </p:nvSpPr>
          <p:spPr bwMode="auto">
            <a:xfrm>
              <a:off x="9520238" y="3182938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Rectangle 154"/>
            <p:cNvSpPr>
              <a:spLocks noChangeArrowheads="1"/>
            </p:cNvSpPr>
            <p:nvPr/>
          </p:nvSpPr>
          <p:spPr bwMode="auto">
            <a:xfrm>
              <a:off x="9520238" y="2825750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Rectangle 155"/>
            <p:cNvSpPr>
              <a:spLocks noChangeArrowheads="1"/>
            </p:cNvSpPr>
            <p:nvPr/>
          </p:nvSpPr>
          <p:spPr bwMode="auto">
            <a:xfrm>
              <a:off x="9520238" y="2838450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Rectangle 156"/>
            <p:cNvSpPr>
              <a:spLocks noChangeArrowheads="1"/>
            </p:cNvSpPr>
            <p:nvPr/>
          </p:nvSpPr>
          <p:spPr bwMode="auto">
            <a:xfrm>
              <a:off x="9520238" y="2679700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Rectangle 157"/>
            <p:cNvSpPr>
              <a:spLocks noChangeArrowheads="1"/>
            </p:cNvSpPr>
            <p:nvPr/>
          </p:nvSpPr>
          <p:spPr bwMode="auto">
            <a:xfrm>
              <a:off x="9520238" y="2819400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Rectangle 158"/>
            <p:cNvSpPr>
              <a:spLocks noChangeArrowheads="1"/>
            </p:cNvSpPr>
            <p:nvPr/>
          </p:nvSpPr>
          <p:spPr bwMode="auto">
            <a:xfrm>
              <a:off x="9520238" y="2859088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Rectangle 159"/>
            <p:cNvSpPr>
              <a:spLocks noChangeArrowheads="1"/>
            </p:cNvSpPr>
            <p:nvPr/>
          </p:nvSpPr>
          <p:spPr bwMode="auto">
            <a:xfrm>
              <a:off x="9520238" y="3017838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Rectangle 160"/>
            <p:cNvSpPr>
              <a:spLocks noChangeArrowheads="1"/>
            </p:cNvSpPr>
            <p:nvPr/>
          </p:nvSpPr>
          <p:spPr bwMode="auto">
            <a:xfrm>
              <a:off x="9520238" y="3143250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Rectangle 161"/>
            <p:cNvSpPr>
              <a:spLocks noChangeArrowheads="1"/>
            </p:cNvSpPr>
            <p:nvPr/>
          </p:nvSpPr>
          <p:spPr bwMode="auto">
            <a:xfrm>
              <a:off x="9520238" y="310991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Rectangle 162"/>
            <p:cNvSpPr>
              <a:spLocks noChangeArrowheads="1"/>
            </p:cNvSpPr>
            <p:nvPr/>
          </p:nvSpPr>
          <p:spPr bwMode="auto">
            <a:xfrm>
              <a:off x="9520238" y="3308350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Rectangle 163"/>
            <p:cNvSpPr>
              <a:spLocks noChangeArrowheads="1"/>
            </p:cNvSpPr>
            <p:nvPr/>
          </p:nvSpPr>
          <p:spPr bwMode="auto">
            <a:xfrm>
              <a:off x="9977438" y="3830638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" name="Rectangle 164"/>
            <p:cNvSpPr>
              <a:spLocks noChangeArrowheads="1"/>
            </p:cNvSpPr>
            <p:nvPr/>
          </p:nvSpPr>
          <p:spPr bwMode="auto">
            <a:xfrm>
              <a:off x="9977438" y="2832100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Rectangle 165"/>
            <p:cNvSpPr>
              <a:spLocks noChangeArrowheads="1"/>
            </p:cNvSpPr>
            <p:nvPr/>
          </p:nvSpPr>
          <p:spPr bwMode="auto">
            <a:xfrm>
              <a:off x="9977438" y="3295650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" name="Rectangle 166"/>
            <p:cNvSpPr>
              <a:spLocks noChangeArrowheads="1"/>
            </p:cNvSpPr>
            <p:nvPr/>
          </p:nvSpPr>
          <p:spPr bwMode="auto">
            <a:xfrm>
              <a:off x="9977438" y="3606800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" name="Rectangle 167"/>
            <p:cNvSpPr>
              <a:spLocks noChangeArrowheads="1"/>
            </p:cNvSpPr>
            <p:nvPr/>
          </p:nvSpPr>
          <p:spPr bwMode="auto">
            <a:xfrm>
              <a:off x="9977438" y="3195638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" name="Rectangle 168"/>
            <p:cNvSpPr>
              <a:spLocks noChangeArrowheads="1"/>
            </p:cNvSpPr>
            <p:nvPr/>
          </p:nvSpPr>
          <p:spPr bwMode="auto">
            <a:xfrm>
              <a:off x="9977438" y="3381375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" name="Rectangle 169"/>
            <p:cNvSpPr>
              <a:spLocks noChangeArrowheads="1"/>
            </p:cNvSpPr>
            <p:nvPr/>
          </p:nvSpPr>
          <p:spPr bwMode="auto">
            <a:xfrm>
              <a:off x="9977438" y="2878138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" name="Rectangle 170"/>
            <p:cNvSpPr>
              <a:spLocks noChangeArrowheads="1"/>
            </p:cNvSpPr>
            <p:nvPr/>
          </p:nvSpPr>
          <p:spPr bwMode="auto">
            <a:xfrm>
              <a:off x="9977438" y="3070225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Rectangle 171"/>
            <p:cNvSpPr>
              <a:spLocks noChangeArrowheads="1"/>
            </p:cNvSpPr>
            <p:nvPr/>
          </p:nvSpPr>
          <p:spPr bwMode="auto">
            <a:xfrm>
              <a:off x="9977438" y="3724275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9" name="Rectangle 172"/>
            <p:cNvSpPr>
              <a:spLocks noChangeArrowheads="1"/>
            </p:cNvSpPr>
            <p:nvPr/>
          </p:nvSpPr>
          <p:spPr bwMode="auto">
            <a:xfrm>
              <a:off x="10414000" y="311626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" name="Rectangle 173"/>
            <p:cNvSpPr>
              <a:spLocks noChangeArrowheads="1"/>
            </p:cNvSpPr>
            <p:nvPr/>
          </p:nvSpPr>
          <p:spPr bwMode="auto">
            <a:xfrm>
              <a:off x="10414000" y="3201988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1" name="Rectangle 174"/>
            <p:cNvSpPr>
              <a:spLocks noChangeArrowheads="1"/>
            </p:cNvSpPr>
            <p:nvPr/>
          </p:nvSpPr>
          <p:spPr bwMode="auto">
            <a:xfrm>
              <a:off x="10414000" y="3506788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2" name="Rectangle 175"/>
            <p:cNvSpPr>
              <a:spLocks noChangeArrowheads="1"/>
            </p:cNvSpPr>
            <p:nvPr/>
          </p:nvSpPr>
          <p:spPr bwMode="auto">
            <a:xfrm>
              <a:off x="10414000" y="3201988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" name="Rectangle 176"/>
            <p:cNvSpPr>
              <a:spLocks noChangeArrowheads="1"/>
            </p:cNvSpPr>
            <p:nvPr/>
          </p:nvSpPr>
          <p:spPr bwMode="auto">
            <a:xfrm>
              <a:off x="10414000" y="3057525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" name="Rectangle 177"/>
            <p:cNvSpPr>
              <a:spLocks noChangeArrowheads="1"/>
            </p:cNvSpPr>
            <p:nvPr/>
          </p:nvSpPr>
          <p:spPr bwMode="auto">
            <a:xfrm>
              <a:off x="10414000" y="3314700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Rectangle 178"/>
            <p:cNvSpPr>
              <a:spLocks noChangeArrowheads="1"/>
            </p:cNvSpPr>
            <p:nvPr/>
          </p:nvSpPr>
          <p:spPr bwMode="auto">
            <a:xfrm>
              <a:off x="10414000" y="3201988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6" name="Rectangle 179"/>
            <p:cNvSpPr>
              <a:spLocks noChangeArrowheads="1"/>
            </p:cNvSpPr>
            <p:nvPr/>
          </p:nvSpPr>
          <p:spPr bwMode="auto">
            <a:xfrm>
              <a:off x="10414000" y="3368675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7" name="Rectangle 180"/>
            <p:cNvSpPr>
              <a:spLocks noChangeArrowheads="1"/>
            </p:cNvSpPr>
            <p:nvPr/>
          </p:nvSpPr>
          <p:spPr bwMode="auto">
            <a:xfrm>
              <a:off x="10414000" y="3394075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8" name="Rectangle 181"/>
            <p:cNvSpPr>
              <a:spLocks noChangeArrowheads="1"/>
            </p:cNvSpPr>
            <p:nvPr/>
          </p:nvSpPr>
          <p:spPr bwMode="auto">
            <a:xfrm>
              <a:off x="10414000" y="3328988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" name="Rectangle 182"/>
            <p:cNvSpPr>
              <a:spLocks noChangeArrowheads="1"/>
            </p:cNvSpPr>
            <p:nvPr/>
          </p:nvSpPr>
          <p:spPr bwMode="auto">
            <a:xfrm>
              <a:off x="10401300" y="3433763"/>
              <a:ext cx="39688" cy="396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0" name="Rectangle 183"/>
            <p:cNvSpPr>
              <a:spLocks noChangeArrowheads="1"/>
            </p:cNvSpPr>
            <p:nvPr/>
          </p:nvSpPr>
          <p:spPr bwMode="auto">
            <a:xfrm>
              <a:off x="10850563" y="3473450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" name="Rectangle 184"/>
            <p:cNvSpPr>
              <a:spLocks noChangeArrowheads="1"/>
            </p:cNvSpPr>
            <p:nvPr/>
          </p:nvSpPr>
          <p:spPr bwMode="auto">
            <a:xfrm>
              <a:off x="10850563" y="3209925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" name="Rectangle 185"/>
            <p:cNvSpPr>
              <a:spLocks noChangeArrowheads="1"/>
            </p:cNvSpPr>
            <p:nvPr/>
          </p:nvSpPr>
          <p:spPr bwMode="auto">
            <a:xfrm>
              <a:off x="10850563" y="3289300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" name="Rectangle 186"/>
            <p:cNvSpPr>
              <a:spLocks noChangeArrowheads="1"/>
            </p:cNvSpPr>
            <p:nvPr/>
          </p:nvSpPr>
          <p:spPr bwMode="auto">
            <a:xfrm>
              <a:off x="10850563" y="3097213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" name="Rectangle 187"/>
            <p:cNvSpPr>
              <a:spLocks noChangeArrowheads="1"/>
            </p:cNvSpPr>
            <p:nvPr/>
          </p:nvSpPr>
          <p:spPr bwMode="auto">
            <a:xfrm>
              <a:off x="10850563" y="3189288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4" name="Rectangle 188"/>
            <p:cNvSpPr>
              <a:spLocks noChangeArrowheads="1"/>
            </p:cNvSpPr>
            <p:nvPr/>
          </p:nvSpPr>
          <p:spPr bwMode="auto">
            <a:xfrm>
              <a:off x="10850563" y="3467100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" name="Rectangle 189"/>
            <p:cNvSpPr>
              <a:spLocks noChangeArrowheads="1"/>
            </p:cNvSpPr>
            <p:nvPr/>
          </p:nvSpPr>
          <p:spPr bwMode="auto">
            <a:xfrm>
              <a:off x="10850563" y="3275013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6" name="Rectangle 190"/>
            <p:cNvSpPr>
              <a:spLocks noChangeArrowheads="1"/>
            </p:cNvSpPr>
            <p:nvPr/>
          </p:nvSpPr>
          <p:spPr bwMode="auto">
            <a:xfrm>
              <a:off x="10850563" y="3076575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" name="Rectangle 191"/>
            <p:cNvSpPr>
              <a:spLocks noChangeArrowheads="1"/>
            </p:cNvSpPr>
            <p:nvPr/>
          </p:nvSpPr>
          <p:spPr bwMode="auto">
            <a:xfrm>
              <a:off x="10850563" y="3427413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8" name="Line 192"/>
            <p:cNvSpPr>
              <a:spLocks noChangeShapeType="1"/>
            </p:cNvSpPr>
            <p:nvPr/>
          </p:nvSpPr>
          <p:spPr bwMode="auto">
            <a:xfrm flipH="1">
              <a:off x="9255125" y="2673350"/>
              <a:ext cx="17938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" name="Line 193"/>
            <p:cNvSpPr>
              <a:spLocks noChangeShapeType="1"/>
            </p:cNvSpPr>
            <p:nvPr/>
          </p:nvSpPr>
          <p:spPr bwMode="auto">
            <a:xfrm>
              <a:off x="9263063" y="2673350"/>
              <a:ext cx="0" cy="11969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0" name="Line 194"/>
            <p:cNvSpPr>
              <a:spLocks noChangeShapeType="1"/>
            </p:cNvSpPr>
            <p:nvPr/>
          </p:nvSpPr>
          <p:spPr bwMode="auto">
            <a:xfrm>
              <a:off x="9263063" y="3863975"/>
              <a:ext cx="17938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1" name="Line 195"/>
            <p:cNvSpPr>
              <a:spLocks noChangeShapeType="1"/>
            </p:cNvSpPr>
            <p:nvPr/>
          </p:nvSpPr>
          <p:spPr bwMode="auto">
            <a:xfrm flipV="1">
              <a:off x="11049000" y="2667000"/>
              <a:ext cx="0" cy="11969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2" name="Line 196"/>
            <p:cNvSpPr>
              <a:spLocks noChangeShapeType="1"/>
            </p:cNvSpPr>
            <p:nvPr/>
          </p:nvSpPr>
          <p:spPr bwMode="auto">
            <a:xfrm>
              <a:off x="9785350" y="3863975"/>
              <a:ext cx="0" cy="396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4" name="Line 198"/>
            <p:cNvSpPr>
              <a:spLocks noChangeShapeType="1"/>
            </p:cNvSpPr>
            <p:nvPr/>
          </p:nvSpPr>
          <p:spPr bwMode="auto">
            <a:xfrm>
              <a:off x="10175875" y="3863975"/>
              <a:ext cx="0" cy="396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6" name="Line 200"/>
            <p:cNvSpPr>
              <a:spLocks noChangeShapeType="1"/>
            </p:cNvSpPr>
            <p:nvPr/>
          </p:nvSpPr>
          <p:spPr bwMode="auto">
            <a:xfrm>
              <a:off x="10652125" y="3863975"/>
              <a:ext cx="0" cy="396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97" name="Group 496"/>
          <p:cNvGrpSpPr>
            <a:grpSpLocks noChangeAspect="1"/>
          </p:cNvGrpSpPr>
          <p:nvPr/>
        </p:nvGrpSpPr>
        <p:grpSpPr>
          <a:xfrm>
            <a:off x="6964018" y="1113585"/>
            <a:ext cx="1941238" cy="1280160"/>
            <a:chOff x="8986838" y="841375"/>
            <a:chExt cx="1981200" cy="1306513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H="1">
              <a:off x="9132888" y="2074863"/>
              <a:ext cx="4603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8986838" y="2028825"/>
              <a:ext cx="192088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0.25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>
              <a:off x="9132888" y="1878013"/>
              <a:ext cx="4603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8986838" y="1830388"/>
              <a:ext cx="192088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0.50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>
              <a:off x="9132888" y="1679575"/>
              <a:ext cx="4603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8986838" y="1633538"/>
              <a:ext cx="192088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0.75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9132888" y="1481138"/>
              <a:ext cx="4603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8986838" y="1435100"/>
              <a:ext cx="192088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1.00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H="1">
              <a:off x="9132888" y="1284288"/>
              <a:ext cx="4603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8986838" y="1236663"/>
              <a:ext cx="192088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1.25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H="1">
              <a:off x="9132888" y="1085850"/>
              <a:ext cx="4603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8986838" y="1039813"/>
              <a:ext cx="192088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1.50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H="1">
              <a:off x="9132888" y="887413"/>
              <a:ext cx="4603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8986838" y="841375"/>
              <a:ext cx="192088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1.75</a:t>
              </a:r>
              <a:endParaRPr 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9178925" y="887413"/>
              <a:ext cx="1789113" cy="11953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>
              <a:off x="9178925" y="1863725"/>
              <a:ext cx="1782763" cy="0"/>
            </a:xfrm>
            <a:prstGeom prst="line">
              <a:avLst/>
            </a:prstGeom>
            <a:noFill/>
            <a:ln w="0">
              <a:solidFill>
                <a:srgbClr val="B7B7B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9423400" y="1911350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>
              <a:off x="9436100" y="1884363"/>
              <a:ext cx="0" cy="52388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9423400" y="1884363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>
              <a:off x="9423400" y="1936750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>
              <a:off x="9410700" y="1817688"/>
              <a:ext cx="777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68" name="Line 28"/>
            <p:cNvSpPr>
              <a:spLocks noChangeShapeType="1"/>
            </p:cNvSpPr>
            <p:nvPr/>
          </p:nvSpPr>
          <p:spPr bwMode="auto">
            <a:xfrm>
              <a:off x="9410700" y="1997075"/>
              <a:ext cx="777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69" name="Line 29"/>
            <p:cNvSpPr>
              <a:spLocks noChangeShapeType="1"/>
            </p:cNvSpPr>
            <p:nvPr/>
          </p:nvSpPr>
          <p:spPr bwMode="auto">
            <a:xfrm>
              <a:off x="9879013" y="1804988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8" name="Line 30"/>
            <p:cNvSpPr>
              <a:spLocks noChangeShapeType="1"/>
            </p:cNvSpPr>
            <p:nvPr/>
          </p:nvSpPr>
          <p:spPr bwMode="auto">
            <a:xfrm>
              <a:off x="9891713" y="1706563"/>
              <a:ext cx="0" cy="204788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9" name="Line 31"/>
            <p:cNvSpPr>
              <a:spLocks noChangeShapeType="1"/>
            </p:cNvSpPr>
            <p:nvPr/>
          </p:nvSpPr>
          <p:spPr bwMode="auto">
            <a:xfrm>
              <a:off x="9879013" y="1706563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0" name="Line 32"/>
            <p:cNvSpPr>
              <a:spLocks noChangeShapeType="1"/>
            </p:cNvSpPr>
            <p:nvPr/>
          </p:nvSpPr>
          <p:spPr bwMode="auto">
            <a:xfrm>
              <a:off x="9879013" y="1911350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1" name="Line 33"/>
            <p:cNvSpPr>
              <a:spLocks noChangeShapeType="1"/>
            </p:cNvSpPr>
            <p:nvPr/>
          </p:nvSpPr>
          <p:spPr bwMode="auto">
            <a:xfrm>
              <a:off x="9864725" y="1508125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2" name="Line 34"/>
            <p:cNvSpPr>
              <a:spLocks noChangeShapeType="1"/>
            </p:cNvSpPr>
            <p:nvPr/>
          </p:nvSpPr>
          <p:spPr bwMode="auto">
            <a:xfrm>
              <a:off x="9864725" y="2108200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3" name="Line 35"/>
            <p:cNvSpPr>
              <a:spLocks noChangeShapeType="1"/>
            </p:cNvSpPr>
            <p:nvPr/>
          </p:nvSpPr>
          <p:spPr bwMode="auto">
            <a:xfrm>
              <a:off x="10313988" y="1863725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4" name="Line 36"/>
            <p:cNvSpPr>
              <a:spLocks noChangeShapeType="1"/>
            </p:cNvSpPr>
            <p:nvPr/>
          </p:nvSpPr>
          <p:spPr bwMode="auto">
            <a:xfrm>
              <a:off x="10326688" y="1831975"/>
              <a:ext cx="0" cy="65088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5" name="Line 37"/>
            <p:cNvSpPr>
              <a:spLocks noChangeShapeType="1"/>
            </p:cNvSpPr>
            <p:nvPr/>
          </p:nvSpPr>
          <p:spPr bwMode="auto">
            <a:xfrm>
              <a:off x="10313988" y="1831975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6" name="Line 38"/>
            <p:cNvSpPr>
              <a:spLocks noChangeShapeType="1"/>
            </p:cNvSpPr>
            <p:nvPr/>
          </p:nvSpPr>
          <p:spPr bwMode="auto">
            <a:xfrm>
              <a:off x="10313988" y="1897063"/>
              <a:ext cx="396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7" name="Line 39"/>
            <p:cNvSpPr>
              <a:spLocks noChangeShapeType="1"/>
            </p:cNvSpPr>
            <p:nvPr/>
          </p:nvSpPr>
          <p:spPr bwMode="auto">
            <a:xfrm>
              <a:off x="10301288" y="1758950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8" name="Line 40"/>
            <p:cNvSpPr>
              <a:spLocks noChangeShapeType="1"/>
            </p:cNvSpPr>
            <p:nvPr/>
          </p:nvSpPr>
          <p:spPr bwMode="auto">
            <a:xfrm>
              <a:off x="10301288" y="1976438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9" name="Line 41"/>
            <p:cNvSpPr>
              <a:spLocks noChangeShapeType="1"/>
            </p:cNvSpPr>
            <p:nvPr/>
          </p:nvSpPr>
          <p:spPr bwMode="auto">
            <a:xfrm>
              <a:off x="10750550" y="1851025"/>
              <a:ext cx="381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0" name="Line 42"/>
            <p:cNvSpPr>
              <a:spLocks noChangeShapeType="1"/>
            </p:cNvSpPr>
            <p:nvPr/>
          </p:nvSpPr>
          <p:spPr bwMode="auto">
            <a:xfrm>
              <a:off x="10763250" y="1824038"/>
              <a:ext cx="0" cy="47625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1" name="Line 43"/>
            <p:cNvSpPr>
              <a:spLocks noChangeShapeType="1"/>
            </p:cNvSpPr>
            <p:nvPr/>
          </p:nvSpPr>
          <p:spPr bwMode="auto">
            <a:xfrm>
              <a:off x="10750550" y="1824038"/>
              <a:ext cx="381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2" name="Line 44"/>
            <p:cNvSpPr>
              <a:spLocks noChangeShapeType="1"/>
            </p:cNvSpPr>
            <p:nvPr/>
          </p:nvSpPr>
          <p:spPr bwMode="auto">
            <a:xfrm>
              <a:off x="10750550" y="1871663"/>
              <a:ext cx="381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3" name="Line 45"/>
            <p:cNvSpPr>
              <a:spLocks noChangeShapeType="1"/>
            </p:cNvSpPr>
            <p:nvPr/>
          </p:nvSpPr>
          <p:spPr bwMode="auto">
            <a:xfrm>
              <a:off x="10736263" y="1778000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4" name="Line 46"/>
            <p:cNvSpPr>
              <a:spLocks noChangeShapeType="1"/>
            </p:cNvSpPr>
            <p:nvPr/>
          </p:nvSpPr>
          <p:spPr bwMode="auto">
            <a:xfrm>
              <a:off x="10736263" y="1917700"/>
              <a:ext cx="793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5" name="Rectangle 47"/>
            <p:cNvSpPr>
              <a:spLocks noChangeArrowheads="1"/>
            </p:cNvSpPr>
            <p:nvPr/>
          </p:nvSpPr>
          <p:spPr bwMode="auto">
            <a:xfrm>
              <a:off x="9436100" y="1863725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6" name="Rectangle 48"/>
            <p:cNvSpPr>
              <a:spLocks noChangeArrowheads="1"/>
            </p:cNvSpPr>
            <p:nvPr/>
          </p:nvSpPr>
          <p:spPr bwMode="auto">
            <a:xfrm>
              <a:off x="9436100" y="2003425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7" name="Rectangle 49"/>
            <p:cNvSpPr>
              <a:spLocks noChangeArrowheads="1"/>
            </p:cNvSpPr>
            <p:nvPr/>
          </p:nvSpPr>
          <p:spPr bwMode="auto">
            <a:xfrm>
              <a:off x="9436100" y="1844675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8" name="Rectangle 50"/>
            <p:cNvSpPr>
              <a:spLocks noChangeArrowheads="1"/>
            </p:cNvSpPr>
            <p:nvPr/>
          </p:nvSpPr>
          <p:spPr bwMode="auto">
            <a:xfrm>
              <a:off x="9436100" y="2055813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9" name="Rectangle 51"/>
            <p:cNvSpPr>
              <a:spLocks noChangeArrowheads="1"/>
            </p:cNvSpPr>
            <p:nvPr/>
          </p:nvSpPr>
          <p:spPr bwMode="auto">
            <a:xfrm>
              <a:off x="9436100" y="1824038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4" name="Rectangle 52"/>
            <p:cNvSpPr>
              <a:spLocks noChangeArrowheads="1"/>
            </p:cNvSpPr>
            <p:nvPr/>
          </p:nvSpPr>
          <p:spPr bwMode="auto">
            <a:xfrm>
              <a:off x="9436100" y="1911350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5" name="Rectangle 53"/>
            <p:cNvSpPr>
              <a:spLocks noChangeArrowheads="1"/>
            </p:cNvSpPr>
            <p:nvPr/>
          </p:nvSpPr>
          <p:spPr bwMode="auto">
            <a:xfrm>
              <a:off x="9436100" y="1949450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6" name="Rectangle 54"/>
            <p:cNvSpPr>
              <a:spLocks noChangeArrowheads="1"/>
            </p:cNvSpPr>
            <p:nvPr/>
          </p:nvSpPr>
          <p:spPr bwMode="auto">
            <a:xfrm>
              <a:off x="9436100" y="1811338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7" name="Rectangle 55"/>
            <p:cNvSpPr>
              <a:spLocks noChangeArrowheads="1"/>
            </p:cNvSpPr>
            <p:nvPr/>
          </p:nvSpPr>
          <p:spPr bwMode="auto">
            <a:xfrm>
              <a:off x="9436100" y="1970088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8" name="Rectangle 56"/>
            <p:cNvSpPr>
              <a:spLocks noChangeArrowheads="1"/>
            </p:cNvSpPr>
            <p:nvPr/>
          </p:nvSpPr>
          <p:spPr bwMode="auto">
            <a:xfrm>
              <a:off x="9436100" y="1771650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9" name="Rectangle 57"/>
            <p:cNvSpPr>
              <a:spLocks noChangeArrowheads="1"/>
            </p:cNvSpPr>
            <p:nvPr/>
          </p:nvSpPr>
          <p:spPr bwMode="auto">
            <a:xfrm>
              <a:off x="9436100" y="2003425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0" name="Rectangle 58"/>
            <p:cNvSpPr>
              <a:spLocks noChangeArrowheads="1"/>
            </p:cNvSpPr>
            <p:nvPr/>
          </p:nvSpPr>
          <p:spPr bwMode="auto">
            <a:xfrm>
              <a:off x="9436100" y="1903413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1" name="Rectangle 59"/>
            <p:cNvSpPr>
              <a:spLocks noChangeArrowheads="1"/>
            </p:cNvSpPr>
            <p:nvPr/>
          </p:nvSpPr>
          <p:spPr bwMode="auto">
            <a:xfrm>
              <a:off x="9891713" y="1936750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2" name="Rectangle 60"/>
            <p:cNvSpPr>
              <a:spLocks noChangeArrowheads="1"/>
            </p:cNvSpPr>
            <p:nvPr/>
          </p:nvSpPr>
          <p:spPr bwMode="auto">
            <a:xfrm>
              <a:off x="9891713" y="1824038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3" name="Rectangle 61"/>
            <p:cNvSpPr>
              <a:spLocks noChangeArrowheads="1"/>
            </p:cNvSpPr>
            <p:nvPr/>
          </p:nvSpPr>
          <p:spPr bwMode="auto">
            <a:xfrm>
              <a:off x="9891713" y="1943100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4" name="Rectangle 62"/>
            <p:cNvSpPr>
              <a:spLocks noChangeArrowheads="1"/>
            </p:cNvSpPr>
            <p:nvPr/>
          </p:nvSpPr>
          <p:spPr bwMode="auto">
            <a:xfrm>
              <a:off x="9891713" y="1970088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" name="Rectangle 63"/>
            <p:cNvSpPr>
              <a:spLocks noChangeArrowheads="1"/>
            </p:cNvSpPr>
            <p:nvPr/>
          </p:nvSpPr>
          <p:spPr bwMode="auto">
            <a:xfrm>
              <a:off x="9891713" y="1989138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" name="Rectangle 64"/>
            <p:cNvSpPr>
              <a:spLocks noChangeArrowheads="1"/>
            </p:cNvSpPr>
            <p:nvPr/>
          </p:nvSpPr>
          <p:spPr bwMode="auto">
            <a:xfrm>
              <a:off x="9891713" y="1957388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7" name="Rectangle 65"/>
            <p:cNvSpPr>
              <a:spLocks noChangeArrowheads="1"/>
            </p:cNvSpPr>
            <p:nvPr/>
          </p:nvSpPr>
          <p:spPr bwMode="auto">
            <a:xfrm>
              <a:off x="9891713" y="1811338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8" name="Rectangle 66"/>
            <p:cNvSpPr>
              <a:spLocks noChangeArrowheads="1"/>
            </p:cNvSpPr>
            <p:nvPr/>
          </p:nvSpPr>
          <p:spPr bwMode="auto">
            <a:xfrm>
              <a:off x="9891713" y="1811338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9" name="Rectangle 67"/>
            <p:cNvSpPr>
              <a:spLocks noChangeArrowheads="1"/>
            </p:cNvSpPr>
            <p:nvPr/>
          </p:nvSpPr>
          <p:spPr bwMode="auto">
            <a:xfrm>
              <a:off x="9891713" y="1027113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0" name="Rectangle 68"/>
            <p:cNvSpPr>
              <a:spLocks noChangeArrowheads="1"/>
            </p:cNvSpPr>
            <p:nvPr/>
          </p:nvSpPr>
          <p:spPr bwMode="auto">
            <a:xfrm>
              <a:off x="10326688" y="1989138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1" name="Rectangle 69"/>
            <p:cNvSpPr>
              <a:spLocks noChangeArrowheads="1"/>
            </p:cNvSpPr>
            <p:nvPr/>
          </p:nvSpPr>
          <p:spPr bwMode="auto">
            <a:xfrm>
              <a:off x="10326688" y="2003425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2" name="Rectangle 70"/>
            <p:cNvSpPr>
              <a:spLocks noChangeArrowheads="1"/>
            </p:cNvSpPr>
            <p:nvPr/>
          </p:nvSpPr>
          <p:spPr bwMode="auto">
            <a:xfrm>
              <a:off x="10326688" y="1712913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3" name="Rectangle 71"/>
            <p:cNvSpPr>
              <a:spLocks noChangeArrowheads="1"/>
            </p:cNvSpPr>
            <p:nvPr/>
          </p:nvSpPr>
          <p:spPr bwMode="auto">
            <a:xfrm>
              <a:off x="10326688" y="1817688"/>
              <a:ext cx="14288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" name="Rectangle 72"/>
            <p:cNvSpPr>
              <a:spLocks noChangeArrowheads="1"/>
            </p:cNvSpPr>
            <p:nvPr/>
          </p:nvSpPr>
          <p:spPr bwMode="auto">
            <a:xfrm>
              <a:off x="10326688" y="1963738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" name="Rectangle 73"/>
            <p:cNvSpPr>
              <a:spLocks noChangeArrowheads="1"/>
            </p:cNvSpPr>
            <p:nvPr/>
          </p:nvSpPr>
          <p:spPr bwMode="auto">
            <a:xfrm>
              <a:off x="10326688" y="1890713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6" name="Rectangle 74"/>
            <p:cNvSpPr>
              <a:spLocks noChangeArrowheads="1"/>
            </p:cNvSpPr>
            <p:nvPr/>
          </p:nvSpPr>
          <p:spPr bwMode="auto">
            <a:xfrm>
              <a:off x="10326688" y="1712913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7" name="Rectangle 75"/>
            <p:cNvSpPr>
              <a:spLocks noChangeArrowheads="1"/>
            </p:cNvSpPr>
            <p:nvPr/>
          </p:nvSpPr>
          <p:spPr bwMode="auto">
            <a:xfrm>
              <a:off x="10326688" y="1890713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8" name="Rectangle 76"/>
            <p:cNvSpPr>
              <a:spLocks noChangeArrowheads="1"/>
            </p:cNvSpPr>
            <p:nvPr/>
          </p:nvSpPr>
          <p:spPr bwMode="auto">
            <a:xfrm>
              <a:off x="10326688" y="1957388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9" name="Rectangle 77"/>
            <p:cNvSpPr>
              <a:spLocks noChangeArrowheads="1"/>
            </p:cNvSpPr>
            <p:nvPr/>
          </p:nvSpPr>
          <p:spPr bwMode="auto">
            <a:xfrm>
              <a:off x="10326688" y="1752600"/>
              <a:ext cx="14288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1" name="Rectangle 78"/>
            <p:cNvSpPr>
              <a:spLocks noChangeArrowheads="1"/>
            </p:cNvSpPr>
            <p:nvPr/>
          </p:nvSpPr>
          <p:spPr bwMode="auto">
            <a:xfrm>
              <a:off x="10313988" y="1811338"/>
              <a:ext cx="39688" cy="396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2" name="Rectangle 79"/>
            <p:cNvSpPr>
              <a:spLocks noChangeArrowheads="1"/>
            </p:cNvSpPr>
            <p:nvPr/>
          </p:nvSpPr>
          <p:spPr bwMode="auto">
            <a:xfrm>
              <a:off x="10763250" y="1758950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3" name="Rectangle 80"/>
            <p:cNvSpPr>
              <a:spLocks noChangeArrowheads="1"/>
            </p:cNvSpPr>
            <p:nvPr/>
          </p:nvSpPr>
          <p:spPr bwMode="auto">
            <a:xfrm>
              <a:off x="10763250" y="1863725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4" name="Rectangle 81"/>
            <p:cNvSpPr>
              <a:spLocks noChangeArrowheads="1"/>
            </p:cNvSpPr>
            <p:nvPr/>
          </p:nvSpPr>
          <p:spPr bwMode="auto">
            <a:xfrm>
              <a:off x="10763250" y="1817688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5" name="Rectangle 82"/>
            <p:cNvSpPr>
              <a:spLocks noChangeArrowheads="1"/>
            </p:cNvSpPr>
            <p:nvPr/>
          </p:nvSpPr>
          <p:spPr bwMode="auto">
            <a:xfrm>
              <a:off x="10763250" y="1863725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Rectangle 83"/>
            <p:cNvSpPr>
              <a:spLocks noChangeArrowheads="1"/>
            </p:cNvSpPr>
            <p:nvPr/>
          </p:nvSpPr>
          <p:spPr bwMode="auto">
            <a:xfrm>
              <a:off x="10763250" y="1738313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Rectangle 84"/>
            <p:cNvSpPr>
              <a:spLocks noChangeArrowheads="1"/>
            </p:cNvSpPr>
            <p:nvPr/>
          </p:nvSpPr>
          <p:spPr bwMode="auto">
            <a:xfrm>
              <a:off x="10763250" y="1930400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Rectangle 85"/>
            <p:cNvSpPr>
              <a:spLocks noChangeArrowheads="1"/>
            </p:cNvSpPr>
            <p:nvPr/>
          </p:nvSpPr>
          <p:spPr bwMode="auto">
            <a:xfrm>
              <a:off x="10763250" y="1863725"/>
              <a:ext cx="12700" cy="14288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Rectangle 86"/>
            <p:cNvSpPr>
              <a:spLocks noChangeArrowheads="1"/>
            </p:cNvSpPr>
            <p:nvPr/>
          </p:nvSpPr>
          <p:spPr bwMode="auto">
            <a:xfrm>
              <a:off x="10763250" y="1851025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Rectangle 87"/>
            <p:cNvSpPr>
              <a:spLocks noChangeArrowheads="1"/>
            </p:cNvSpPr>
            <p:nvPr/>
          </p:nvSpPr>
          <p:spPr bwMode="auto">
            <a:xfrm>
              <a:off x="10763250" y="1936750"/>
              <a:ext cx="12700" cy="12700"/>
            </a:xfrm>
            <a:prstGeom prst="rect">
              <a:avLst/>
            </a:pr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" name="Line 88"/>
            <p:cNvSpPr>
              <a:spLocks noChangeShapeType="1"/>
            </p:cNvSpPr>
            <p:nvPr/>
          </p:nvSpPr>
          <p:spPr bwMode="auto">
            <a:xfrm flipH="1">
              <a:off x="9172575" y="887413"/>
              <a:ext cx="17891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Line 89"/>
            <p:cNvSpPr>
              <a:spLocks noChangeShapeType="1"/>
            </p:cNvSpPr>
            <p:nvPr/>
          </p:nvSpPr>
          <p:spPr bwMode="auto">
            <a:xfrm>
              <a:off x="9178925" y="887413"/>
              <a:ext cx="0" cy="11953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0" name="Line 90"/>
            <p:cNvSpPr>
              <a:spLocks noChangeShapeType="1"/>
            </p:cNvSpPr>
            <p:nvPr/>
          </p:nvSpPr>
          <p:spPr bwMode="auto">
            <a:xfrm>
              <a:off x="9178925" y="2074863"/>
              <a:ext cx="17891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1" name="Line 91"/>
            <p:cNvSpPr>
              <a:spLocks noChangeShapeType="1"/>
            </p:cNvSpPr>
            <p:nvPr/>
          </p:nvSpPr>
          <p:spPr bwMode="auto">
            <a:xfrm flipV="1">
              <a:off x="10961688" y="881063"/>
              <a:ext cx="0" cy="11938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2" name="Line 92"/>
            <p:cNvSpPr>
              <a:spLocks noChangeShapeType="1"/>
            </p:cNvSpPr>
            <p:nvPr/>
          </p:nvSpPr>
          <p:spPr bwMode="auto">
            <a:xfrm>
              <a:off x="9699625" y="2074863"/>
              <a:ext cx="0" cy="396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7" name="Line 94"/>
            <p:cNvSpPr>
              <a:spLocks noChangeShapeType="1"/>
            </p:cNvSpPr>
            <p:nvPr/>
          </p:nvSpPr>
          <p:spPr bwMode="auto">
            <a:xfrm>
              <a:off x="10090150" y="2074863"/>
              <a:ext cx="0" cy="396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9" name="Line 96"/>
            <p:cNvSpPr>
              <a:spLocks noChangeShapeType="1"/>
            </p:cNvSpPr>
            <p:nvPr/>
          </p:nvSpPr>
          <p:spPr bwMode="auto">
            <a:xfrm>
              <a:off x="10564813" y="2074863"/>
              <a:ext cx="0" cy="396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8" name="Picture 7" descr="Y:\non-GLP\Clear Vascular\Clear Vascular (CLRIN00235)Mice2011 and 2012\Clear Vascular (CLRIN00235) Mice 2012\CLRIN00235 Histo Images\Heart (Movat)\28220 I-5 52_4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67" y="1246307"/>
            <a:ext cx="1572768" cy="1908684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7" descr="Y:\non-GLP\Clear Vascular\Clear Vascular (CLRIN00235)Mice2011 and 2012\Clear Vascular (CLRIN00235) Mice 2012\CLRIN00235 Histo Images\Heart (Movat)\28232 II-7 32_4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75" y="1246307"/>
            <a:ext cx="1280160" cy="1888156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Y:\non-GLP\Clear Vascular\Clear Vascular (CLRIN00235)Mice2011 and 2012\Clear Vascular (CLRIN00235) Mice 2012\CLRIN00235 Histo Images\Heart (Movat)\28246 III-11 52_4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047" y="1246307"/>
            <a:ext cx="1463040" cy="1773916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Y:\non-GLP\Clear Vascular\Clear Vascular (CLRIN00235)Mice2011 and 2012\Clear Vascular (CLRIN00235) Mice 2012\CLRIN00235 Histo Images\Heart (Movat)\28256 IV-12 52_4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81" y="1246307"/>
            <a:ext cx="1371600" cy="1732465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Y:\non-GLP\Clear Vascular\Clear Vascular (CLRIN00235)Mice2011 and 2012\Clear Vascular (CLRIN00235) Mice 2012\CLRIN00235 Histo Images\Heart (Mac3)\CV28220 I-5 Heart 53 Mac3 4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67" y="3146943"/>
            <a:ext cx="1572768" cy="1477447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Y:\non-GLP\Clear Vascular\Clear Vascular (CLRIN00235)Mice2011 and 2012\Clear Vascular (CLRIN00235) Mice 2012\CLRIN00235 Histo Images\Heart (Mac3)\CV28256 IV-12 Heart 53 Mac3 4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81" y="2987576"/>
            <a:ext cx="1371600" cy="1600199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Y:\non-GLP\Clear Vascular\Clear Vascular (CLRIN00235)Mice2011 and 2012\Clear Vascular (CLRIN00235) Mice 2012\CLRIN00235 Histo Images\Heart (Mac3)\CV28246 III-11 Heart 53 Mac3 4x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047" y="2980411"/>
            <a:ext cx="1463040" cy="1604359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Y:\non-GLP\Clear Vascular\Clear Vascular (CLRIN00235)Mice2011 and 2012\Clear Vascular (CLRIN00235) Mice 2012\CLRIN00235 Histo Images\Heart (Mac3)\CV28232 II-7 Heart 35 Mac3 4x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75" y="2939467"/>
            <a:ext cx="1280160" cy="1645920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Y:\non-GLP\Clear Vascular\Clear Vascular (CLRIN00235)Mice2011 and 2012\Clear Vascular (CLRIN00235) Mice 2012\CLRIN00235 Histo Images\Heart (SMA)\CV28220 I-5 Heart 55 repeat SMA 4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67" y="4632864"/>
            <a:ext cx="1572768" cy="1540340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Y:\non-GLP\Clear Vascular\Clear Vascular (CLRIN00235)Mice2011 and 2012\Clear Vascular (CLRIN00235) Mice 2012\CLRIN00235 Histo Images\Heart (SMA)\CV28256 IV-12 Heart 54 SMA 4x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81" y="4573006"/>
            <a:ext cx="1371600" cy="1600198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Y:\non-GLP\Clear Vascular\Clear Vascular (CLRIN00235)Mice2011 and 2012\Clear Vascular (CLRIN00235) Mice 2012\CLRIN00235 Histo Images\Heart (SMA)\CV28246 III-11 Heart 54 SMA 4x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047" y="4568845"/>
            <a:ext cx="1463040" cy="1604359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Y:\non-GLP\Clear Vascular\Clear Vascular (CLRIN00235)Mice2011 and 2012\Clear Vascular (CLRIN00235) Mice 2012\CLRIN00235 Histo Images\Heart (SMA)\CV28232 II-7 Heart 36 repeat SMA 4x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75" y="4527284"/>
            <a:ext cx="1280160" cy="1645920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5189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Macrophage and Smooth Muscle Cell Expression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 Sinotubular Junction: the 2</a:t>
            </a:r>
            <a:r>
              <a:rPr lang="en-US" sz="2400" b="1" baseline="30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ApoE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Mouse Study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0231" y="932675"/>
            <a:ext cx="1145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Control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808216" y="932675"/>
            <a:ext cx="1650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 dose (1.0 µ</a:t>
            </a:r>
            <a:r>
              <a:rPr lang="en-US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45215" y="932675"/>
            <a:ext cx="1769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Middle dose (1.7 µ</a:t>
            </a:r>
            <a:r>
              <a:rPr lang="en-US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09670" y="932675"/>
            <a:ext cx="1702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 dose (3.4 µ</a:t>
            </a:r>
            <a:r>
              <a:rPr lang="en-US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007733" y="894270"/>
            <a:ext cx="201310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Plaque Area (mm</a:t>
            </a:r>
            <a:r>
              <a:rPr lang="en-US" sz="1400" b="1" i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1794" y="1253989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Movat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1167" y="3123937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Mac-3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5044" y="4605731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-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SMA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942100" y="1213045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Movat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1983531" y="2912185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Mac-3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1964318" y="4503321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-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SMA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3609616" y="1213045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Movat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3531308" y="2943809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Mac-3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3508147" y="4545710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-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SMA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5233833" y="1185749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Movat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5232237" y="2957457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Mac-3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5222724" y="4549202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-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SMA</a:t>
            </a:r>
          </a:p>
        </p:txBody>
      </p:sp>
      <p:sp>
        <p:nvSpPr>
          <p:cNvPr id="250" name="Rectangle 205"/>
          <p:cNvSpPr>
            <a:spLocks noChangeArrowheads="1"/>
          </p:cNvSpPr>
          <p:nvPr/>
        </p:nvSpPr>
        <p:spPr bwMode="auto">
          <a:xfrm>
            <a:off x="7244050" y="2371509"/>
            <a:ext cx="37189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Control</a:t>
            </a:r>
          </a:p>
        </p:txBody>
      </p:sp>
      <p:sp>
        <p:nvSpPr>
          <p:cNvPr id="261" name="Rectangle 205"/>
          <p:cNvSpPr>
            <a:spLocks noChangeArrowheads="1"/>
          </p:cNvSpPr>
          <p:nvPr/>
        </p:nvSpPr>
        <p:spPr bwMode="auto">
          <a:xfrm>
            <a:off x="7802687" y="2371509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</a:t>
            </a:r>
          </a:p>
        </p:txBody>
      </p:sp>
      <p:sp>
        <p:nvSpPr>
          <p:cNvPr id="262" name="Rectangle 205"/>
          <p:cNvSpPr>
            <a:spLocks noChangeArrowheads="1"/>
          </p:cNvSpPr>
          <p:nvPr/>
        </p:nvSpPr>
        <p:spPr bwMode="auto">
          <a:xfrm>
            <a:off x="8133806" y="2371509"/>
            <a:ext cx="33983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Middle</a:t>
            </a:r>
          </a:p>
        </p:txBody>
      </p:sp>
      <p:sp>
        <p:nvSpPr>
          <p:cNvPr id="263" name="Rectangle 205"/>
          <p:cNvSpPr>
            <a:spLocks noChangeArrowheads="1"/>
          </p:cNvSpPr>
          <p:nvPr/>
        </p:nvSpPr>
        <p:spPr bwMode="auto">
          <a:xfrm>
            <a:off x="8592936" y="2371509"/>
            <a:ext cx="23724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</a:t>
            </a:r>
          </a:p>
        </p:txBody>
      </p:sp>
      <p:sp>
        <p:nvSpPr>
          <p:cNvPr id="265" name="Rectangle 205"/>
          <p:cNvSpPr>
            <a:spLocks noChangeArrowheads="1"/>
          </p:cNvSpPr>
          <p:nvPr/>
        </p:nvSpPr>
        <p:spPr bwMode="auto">
          <a:xfrm>
            <a:off x="7229674" y="4289031"/>
            <a:ext cx="37189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Control</a:t>
            </a:r>
          </a:p>
        </p:txBody>
      </p:sp>
      <p:sp>
        <p:nvSpPr>
          <p:cNvPr id="266" name="Rectangle 205"/>
          <p:cNvSpPr>
            <a:spLocks noChangeArrowheads="1"/>
          </p:cNvSpPr>
          <p:nvPr/>
        </p:nvSpPr>
        <p:spPr bwMode="auto">
          <a:xfrm>
            <a:off x="7788311" y="4289031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</a:t>
            </a:r>
          </a:p>
        </p:txBody>
      </p:sp>
      <p:sp>
        <p:nvSpPr>
          <p:cNvPr id="267" name="Rectangle 205"/>
          <p:cNvSpPr>
            <a:spLocks noChangeArrowheads="1"/>
          </p:cNvSpPr>
          <p:nvPr/>
        </p:nvSpPr>
        <p:spPr bwMode="auto">
          <a:xfrm>
            <a:off x="8119430" y="4289031"/>
            <a:ext cx="33983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Middle</a:t>
            </a:r>
          </a:p>
        </p:txBody>
      </p:sp>
      <p:sp>
        <p:nvSpPr>
          <p:cNvPr id="268" name="Rectangle 205"/>
          <p:cNvSpPr>
            <a:spLocks noChangeArrowheads="1"/>
          </p:cNvSpPr>
          <p:nvPr/>
        </p:nvSpPr>
        <p:spPr bwMode="auto">
          <a:xfrm>
            <a:off x="8578560" y="4289031"/>
            <a:ext cx="23724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</a:t>
            </a:r>
          </a:p>
        </p:txBody>
      </p:sp>
      <p:sp>
        <p:nvSpPr>
          <p:cNvPr id="269" name="Rectangle 205"/>
          <p:cNvSpPr>
            <a:spLocks noChangeArrowheads="1"/>
          </p:cNvSpPr>
          <p:nvPr/>
        </p:nvSpPr>
        <p:spPr bwMode="auto">
          <a:xfrm>
            <a:off x="7203527" y="6033449"/>
            <a:ext cx="37189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Control</a:t>
            </a:r>
          </a:p>
        </p:txBody>
      </p:sp>
      <p:sp>
        <p:nvSpPr>
          <p:cNvPr id="270" name="Rectangle 205"/>
          <p:cNvSpPr>
            <a:spLocks noChangeArrowheads="1"/>
          </p:cNvSpPr>
          <p:nvPr/>
        </p:nvSpPr>
        <p:spPr bwMode="auto">
          <a:xfrm>
            <a:off x="7743114" y="6033449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</a:t>
            </a:r>
          </a:p>
        </p:txBody>
      </p:sp>
      <p:sp>
        <p:nvSpPr>
          <p:cNvPr id="271" name="Rectangle 205"/>
          <p:cNvSpPr>
            <a:spLocks noChangeArrowheads="1"/>
          </p:cNvSpPr>
          <p:nvPr/>
        </p:nvSpPr>
        <p:spPr bwMode="auto">
          <a:xfrm>
            <a:off x="8102808" y="6033449"/>
            <a:ext cx="33983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Middle</a:t>
            </a:r>
          </a:p>
        </p:txBody>
      </p:sp>
      <p:sp>
        <p:nvSpPr>
          <p:cNvPr id="272" name="Rectangle 205"/>
          <p:cNvSpPr>
            <a:spLocks noChangeArrowheads="1"/>
          </p:cNvSpPr>
          <p:nvPr/>
        </p:nvSpPr>
        <p:spPr bwMode="auto">
          <a:xfrm>
            <a:off x="8600038" y="6033449"/>
            <a:ext cx="23724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</a:t>
            </a:r>
          </a:p>
        </p:txBody>
      </p:sp>
      <p:sp>
        <p:nvSpPr>
          <p:cNvPr id="484" name="TextBox 483"/>
          <p:cNvSpPr txBox="1"/>
          <p:nvPr/>
        </p:nvSpPr>
        <p:spPr>
          <a:xfrm>
            <a:off x="7007733" y="2607531"/>
            <a:ext cx="201310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Macrophage </a:t>
            </a:r>
          </a:p>
          <a:p>
            <a:pPr algn="ctr"/>
            <a:r>
              <a:rPr lang="en-US" sz="1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Positive Area (%)</a:t>
            </a:r>
          </a:p>
        </p:txBody>
      </p:sp>
      <p:sp>
        <p:nvSpPr>
          <p:cNvPr id="485" name="TextBox 484"/>
          <p:cNvSpPr txBox="1"/>
          <p:nvPr/>
        </p:nvSpPr>
        <p:spPr>
          <a:xfrm>
            <a:off x="6942001" y="4542745"/>
            <a:ext cx="2106128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SMC Positive Area (%)</a:t>
            </a:r>
          </a:p>
        </p:txBody>
      </p:sp>
      <p:sp>
        <p:nvSpPr>
          <p:cNvPr id="486" name="TextBox 485"/>
          <p:cNvSpPr txBox="1"/>
          <p:nvPr/>
        </p:nvSpPr>
        <p:spPr>
          <a:xfrm>
            <a:off x="7874830" y="1150500"/>
            <a:ext cx="1098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p=0.56 (4 groups)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22556" y="3055719"/>
            <a:ext cx="11982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r>
              <a:rPr lang="en-US" sz="9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p&lt;0.05 vs. control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783202" y="3351653"/>
            <a:ext cx="27443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239428" y="3351653"/>
            <a:ext cx="27443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652255" y="3351653"/>
            <a:ext cx="27443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725164" y="4800337"/>
            <a:ext cx="1280544" cy="2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r>
              <a:rPr lang="en-US" sz="9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p&lt;0.05 vs. low dose</a:t>
            </a:r>
          </a:p>
        </p:txBody>
      </p:sp>
      <p:sp>
        <p:nvSpPr>
          <p:cNvPr id="371" name="TextBox 370"/>
          <p:cNvSpPr txBox="1"/>
          <p:nvPr/>
        </p:nvSpPr>
        <p:spPr>
          <a:xfrm>
            <a:off x="8238152" y="5118820"/>
            <a:ext cx="27443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2" name="TextBox 371"/>
          <p:cNvSpPr txBox="1"/>
          <p:nvPr/>
        </p:nvSpPr>
        <p:spPr>
          <a:xfrm>
            <a:off x="8650979" y="5118820"/>
            <a:ext cx="27443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5" name="Rectangle 205"/>
          <p:cNvSpPr>
            <a:spLocks noChangeArrowheads="1"/>
          </p:cNvSpPr>
          <p:nvPr/>
        </p:nvSpPr>
        <p:spPr bwMode="auto">
          <a:xfrm>
            <a:off x="7759310" y="2507280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(1.0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76" name="Rectangle 205"/>
          <p:cNvSpPr>
            <a:spLocks noChangeArrowheads="1"/>
          </p:cNvSpPr>
          <p:nvPr/>
        </p:nvSpPr>
        <p:spPr bwMode="auto">
          <a:xfrm>
            <a:off x="8159400" y="2507280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(1.7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77" name="Rectangle 205"/>
          <p:cNvSpPr>
            <a:spLocks noChangeArrowheads="1"/>
          </p:cNvSpPr>
          <p:nvPr/>
        </p:nvSpPr>
        <p:spPr bwMode="auto">
          <a:xfrm>
            <a:off x="8562500" y="2507280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(3.4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78" name="Rectangle 205"/>
          <p:cNvSpPr>
            <a:spLocks noChangeArrowheads="1"/>
          </p:cNvSpPr>
          <p:nvPr/>
        </p:nvSpPr>
        <p:spPr bwMode="auto">
          <a:xfrm>
            <a:off x="7750090" y="4418005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(1.0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79" name="Rectangle 205"/>
          <p:cNvSpPr>
            <a:spLocks noChangeArrowheads="1"/>
          </p:cNvSpPr>
          <p:nvPr/>
        </p:nvSpPr>
        <p:spPr bwMode="auto">
          <a:xfrm>
            <a:off x="8150180" y="4418005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(1.7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80" name="Rectangle 205"/>
          <p:cNvSpPr>
            <a:spLocks noChangeArrowheads="1"/>
          </p:cNvSpPr>
          <p:nvPr/>
        </p:nvSpPr>
        <p:spPr bwMode="auto">
          <a:xfrm>
            <a:off x="8553280" y="4418005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(3.4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81" name="Rectangle 205"/>
          <p:cNvSpPr>
            <a:spLocks noChangeArrowheads="1"/>
          </p:cNvSpPr>
          <p:nvPr/>
        </p:nvSpPr>
        <p:spPr bwMode="auto">
          <a:xfrm>
            <a:off x="7712295" y="6155755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(1.0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82" name="Rectangle 205"/>
          <p:cNvSpPr>
            <a:spLocks noChangeArrowheads="1"/>
          </p:cNvSpPr>
          <p:nvPr/>
        </p:nvSpPr>
        <p:spPr bwMode="auto">
          <a:xfrm>
            <a:off x="8140960" y="6155755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(1.7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83" name="Rectangle 205"/>
          <p:cNvSpPr>
            <a:spLocks noChangeArrowheads="1"/>
          </p:cNvSpPr>
          <p:nvPr/>
        </p:nvSpPr>
        <p:spPr bwMode="auto">
          <a:xfrm>
            <a:off x="8582160" y="6155755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(3.4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74496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7" name="Group 8316"/>
          <p:cNvGrpSpPr>
            <a:grpSpLocks noChangeAspect="1"/>
          </p:cNvGrpSpPr>
          <p:nvPr/>
        </p:nvGrpSpPr>
        <p:grpSpPr>
          <a:xfrm>
            <a:off x="6632702" y="4042195"/>
            <a:ext cx="2369619" cy="1645920"/>
            <a:chOff x="9364663" y="4286251"/>
            <a:chExt cx="2671763" cy="1855787"/>
          </a:xfrm>
        </p:grpSpPr>
        <p:sp>
          <p:nvSpPr>
            <p:cNvPr id="8268" name="Line 90"/>
            <p:cNvSpPr>
              <a:spLocks noChangeShapeType="1"/>
            </p:cNvSpPr>
            <p:nvPr/>
          </p:nvSpPr>
          <p:spPr bwMode="auto">
            <a:xfrm flipH="1">
              <a:off x="9483725" y="6003926"/>
              <a:ext cx="65088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69" name="Rectangle 91"/>
            <p:cNvSpPr>
              <a:spLocks noChangeArrowheads="1"/>
            </p:cNvSpPr>
            <p:nvPr/>
          </p:nvSpPr>
          <p:spPr bwMode="auto">
            <a:xfrm>
              <a:off x="9420225" y="5938838"/>
              <a:ext cx="101600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70" name="Line 92"/>
            <p:cNvSpPr>
              <a:spLocks noChangeShapeType="1"/>
            </p:cNvSpPr>
            <p:nvPr/>
          </p:nvSpPr>
          <p:spPr bwMode="auto">
            <a:xfrm flipH="1">
              <a:off x="9483725" y="5729288"/>
              <a:ext cx="65088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71" name="Rectangle 93"/>
            <p:cNvSpPr>
              <a:spLocks noChangeArrowheads="1"/>
            </p:cNvSpPr>
            <p:nvPr/>
          </p:nvSpPr>
          <p:spPr bwMode="auto">
            <a:xfrm>
              <a:off x="9364663" y="5664201"/>
              <a:ext cx="1555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72" name="Line 94"/>
            <p:cNvSpPr>
              <a:spLocks noChangeShapeType="1"/>
            </p:cNvSpPr>
            <p:nvPr/>
          </p:nvSpPr>
          <p:spPr bwMode="auto">
            <a:xfrm flipH="1">
              <a:off x="9483725" y="5453063"/>
              <a:ext cx="65088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73" name="Rectangle 95"/>
            <p:cNvSpPr>
              <a:spLocks noChangeArrowheads="1"/>
            </p:cNvSpPr>
            <p:nvPr/>
          </p:nvSpPr>
          <p:spPr bwMode="auto">
            <a:xfrm>
              <a:off x="9364663" y="5387976"/>
              <a:ext cx="1555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15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74" name="Line 96"/>
            <p:cNvSpPr>
              <a:spLocks noChangeShapeType="1"/>
            </p:cNvSpPr>
            <p:nvPr/>
          </p:nvSpPr>
          <p:spPr bwMode="auto">
            <a:xfrm flipH="1">
              <a:off x="9483725" y="5178426"/>
              <a:ext cx="65088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75" name="Rectangle 97"/>
            <p:cNvSpPr>
              <a:spLocks noChangeArrowheads="1"/>
            </p:cNvSpPr>
            <p:nvPr/>
          </p:nvSpPr>
          <p:spPr bwMode="auto">
            <a:xfrm>
              <a:off x="9364663" y="5113338"/>
              <a:ext cx="1555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76" name="Line 98"/>
            <p:cNvSpPr>
              <a:spLocks noChangeShapeType="1"/>
            </p:cNvSpPr>
            <p:nvPr/>
          </p:nvSpPr>
          <p:spPr bwMode="auto">
            <a:xfrm flipH="1">
              <a:off x="9483725" y="4902201"/>
              <a:ext cx="65088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77" name="Rectangle 99"/>
            <p:cNvSpPr>
              <a:spLocks noChangeArrowheads="1"/>
            </p:cNvSpPr>
            <p:nvPr/>
          </p:nvSpPr>
          <p:spPr bwMode="auto">
            <a:xfrm>
              <a:off x="9364663" y="4837113"/>
              <a:ext cx="1555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25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78" name="Line 100"/>
            <p:cNvSpPr>
              <a:spLocks noChangeShapeType="1"/>
            </p:cNvSpPr>
            <p:nvPr/>
          </p:nvSpPr>
          <p:spPr bwMode="auto">
            <a:xfrm flipH="1">
              <a:off x="9483725" y="4627563"/>
              <a:ext cx="65088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79" name="Rectangle 101"/>
            <p:cNvSpPr>
              <a:spLocks noChangeArrowheads="1"/>
            </p:cNvSpPr>
            <p:nvPr/>
          </p:nvSpPr>
          <p:spPr bwMode="auto">
            <a:xfrm>
              <a:off x="9364663" y="4562476"/>
              <a:ext cx="1555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80" name="Line 102"/>
            <p:cNvSpPr>
              <a:spLocks noChangeShapeType="1"/>
            </p:cNvSpPr>
            <p:nvPr/>
          </p:nvSpPr>
          <p:spPr bwMode="auto">
            <a:xfrm flipH="1">
              <a:off x="9483725" y="4351338"/>
              <a:ext cx="65088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81" name="Rectangle 103"/>
            <p:cNvSpPr>
              <a:spLocks noChangeArrowheads="1"/>
            </p:cNvSpPr>
            <p:nvPr/>
          </p:nvSpPr>
          <p:spPr bwMode="auto">
            <a:xfrm>
              <a:off x="9364663" y="4286251"/>
              <a:ext cx="155575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35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82" name="Rectangle 104"/>
            <p:cNvSpPr>
              <a:spLocks noChangeArrowheads="1"/>
            </p:cNvSpPr>
            <p:nvPr/>
          </p:nvSpPr>
          <p:spPr bwMode="auto">
            <a:xfrm>
              <a:off x="9548813" y="4351338"/>
              <a:ext cx="2487613" cy="16621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83" name="Line 105"/>
            <p:cNvSpPr>
              <a:spLocks noChangeShapeType="1"/>
            </p:cNvSpPr>
            <p:nvPr/>
          </p:nvSpPr>
          <p:spPr bwMode="auto">
            <a:xfrm>
              <a:off x="9548813" y="5389563"/>
              <a:ext cx="2478088" cy="0"/>
            </a:xfrm>
            <a:prstGeom prst="line">
              <a:avLst/>
            </a:prstGeom>
            <a:noFill/>
            <a:ln w="0">
              <a:solidFill>
                <a:srgbClr val="B7B7B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84" name="Line 106"/>
            <p:cNvSpPr>
              <a:spLocks noChangeShapeType="1"/>
            </p:cNvSpPr>
            <p:nvPr/>
          </p:nvSpPr>
          <p:spPr bwMode="auto">
            <a:xfrm>
              <a:off x="9832975" y="5343526"/>
              <a:ext cx="5556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85" name="Line 107"/>
            <p:cNvSpPr>
              <a:spLocks noChangeShapeType="1"/>
            </p:cNvSpPr>
            <p:nvPr/>
          </p:nvSpPr>
          <p:spPr bwMode="auto">
            <a:xfrm>
              <a:off x="9852025" y="5159376"/>
              <a:ext cx="0" cy="36830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86" name="Line 108"/>
            <p:cNvSpPr>
              <a:spLocks noChangeShapeType="1"/>
            </p:cNvSpPr>
            <p:nvPr/>
          </p:nvSpPr>
          <p:spPr bwMode="auto">
            <a:xfrm>
              <a:off x="9832975" y="5159376"/>
              <a:ext cx="5556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87" name="Line 109"/>
            <p:cNvSpPr>
              <a:spLocks noChangeShapeType="1"/>
            </p:cNvSpPr>
            <p:nvPr/>
          </p:nvSpPr>
          <p:spPr bwMode="auto">
            <a:xfrm>
              <a:off x="9832975" y="5527676"/>
              <a:ext cx="5556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8" name="Line 110"/>
            <p:cNvSpPr>
              <a:spLocks noChangeShapeType="1"/>
            </p:cNvSpPr>
            <p:nvPr/>
          </p:nvSpPr>
          <p:spPr bwMode="auto">
            <a:xfrm>
              <a:off x="9815513" y="4884738"/>
              <a:ext cx="10953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9" name="Line 111"/>
            <p:cNvSpPr>
              <a:spLocks noChangeShapeType="1"/>
            </p:cNvSpPr>
            <p:nvPr/>
          </p:nvSpPr>
          <p:spPr bwMode="auto">
            <a:xfrm>
              <a:off x="9815513" y="5802313"/>
              <a:ext cx="10953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0" name="Line 112"/>
            <p:cNvSpPr>
              <a:spLocks noChangeShapeType="1"/>
            </p:cNvSpPr>
            <p:nvPr/>
          </p:nvSpPr>
          <p:spPr bwMode="auto">
            <a:xfrm>
              <a:off x="10456863" y="5232401"/>
              <a:ext cx="5556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1" name="Line 113"/>
            <p:cNvSpPr>
              <a:spLocks noChangeShapeType="1"/>
            </p:cNvSpPr>
            <p:nvPr/>
          </p:nvSpPr>
          <p:spPr bwMode="auto">
            <a:xfrm>
              <a:off x="10475913" y="5021263"/>
              <a:ext cx="0" cy="43180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2" name="Line 114"/>
            <p:cNvSpPr>
              <a:spLocks noChangeShapeType="1"/>
            </p:cNvSpPr>
            <p:nvPr/>
          </p:nvSpPr>
          <p:spPr bwMode="auto">
            <a:xfrm>
              <a:off x="10456863" y="5021263"/>
              <a:ext cx="5556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" name="Line 115"/>
            <p:cNvSpPr>
              <a:spLocks noChangeShapeType="1"/>
            </p:cNvSpPr>
            <p:nvPr/>
          </p:nvSpPr>
          <p:spPr bwMode="auto">
            <a:xfrm>
              <a:off x="10456863" y="5453063"/>
              <a:ext cx="5556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4" name="Line 116"/>
            <p:cNvSpPr>
              <a:spLocks noChangeShapeType="1"/>
            </p:cNvSpPr>
            <p:nvPr/>
          </p:nvSpPr>
          <p:spPr bwMode="auto">
            <a:xfrm>
              <a:off x="10439400" y="4700588"/>
              <a:ext cx="10953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5" name="Line 117"/>
            <p:cNvSpPr>
              <a:spLocks noChangeShapeType="1"/>
            </p:cNvSpPr>
            <p:nvPr/>
          </p:nvSpPr>
          <p:spPr bwMode="auto">
            <a:xfrm>
              <a:off x="10439400" y="5765801"/>
              <a:ext cx="10953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7" name="Line 118"/>
            <p:cNvSpPr>
              <a:spLocks noChangeShapeType="1"/>
            </p:cNvSpPr>
            <p:nvPr/>
          </p:nvSpPr>
          <p:spPr bwMode="auto">
            <a:xfrm>
              <a:off x="11072813" y="5360988"/>
              <a:ext cx="539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8" name="Line 119"/>
            <p:cNvSpPr>
              <a:spLocks noChangeShapeType="1"/>
            </p:cNvSpPr>
            <p:nvPr/>
          </p:nvSpPr>
          <p:spPr bwMode="auto">
            <a:xfrm>
              <a:off x="11090275" y="5205413"/>
              <a:ext cx="0" cy="322263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9" name="Line 120"/>
            <p:cNvSpPr>
              <a:spLocks noChangeShapeType="1"/>
            </p:cNvSpPr>
            <p:nvPr/>
          </p:nvSpPr>
          <p:spPr bwMode="auto">
            <a:xfrm>
              <a:off x="11072813" y="5205413"/>
              <a:ext cx="539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0" name="Line 121"/>
            <p:cNvSpPr>
              <a:spLocks noChangeShapeType="1"/>
            </p:cNvSpPr>
            <p:nvPr/>
          </p:nvSpPr>
          <p:spPr bwMode="auto">
            <a:xfrm>
              <a:off x="11072813" y="5527676"/>
              <a:ext cx="5397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1" name="Line 122"/>
            <p:cNvSpPr>
              <a:spLocks noChangeShapeType="1"/>
            </p:cNvSpPr>
            <p:nvPr/>
          </p:nvSpPr>
          <p:spPr bwMode="auto">
            <a:xfrm>
              <a:off x="11053763" y="4967288"/>
              <a:ext cx="10953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2" name="Line 123"/>
            <p:cNvSpPr>
              <a:spLocks noChangeShapeType="1"/>
            </p:cNvSpPr>
            <p:nvPr/>
          </p:nvSpPr>
          <p:spPr bwMode="auto">
            <a:xfrm>
              <a:off x="11053763" y="5765801"/>
              <a:ext cx="10953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" name="Line 124"/>
            <p:cNvSpPr>
              <a:spLocks noChangeShapeType="1"/>
            </p:cNvSpPr>
            <p:nvPr/>
          </p:nvSpPr>
          <p:spPr bwMode="auto">
            <a:xfrm>
              <a:off x="11687175" y="5618163"/>
              <a:ext cx="650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" name="Line 125"/>
            <p:cNvSpPr>
              <a:spLocks noChangeShapeType="1"/>
            </p:cNvSpPr>
            <p:nvPr/>
          </p:nvSpPr>
          <p:spPr bwMode="auto">
            <a:xfrm>
              <a:off x="11714163" y="5399088"/>
              <a:ext cx="0" cy="430213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5" name="Line 126"/>
            <p:cNvSpPr>
              <a:spLocks noChangeShapeType="1"/>
            </p:cNvSpPr>
            <p:nvPr/>
          </p:nvSpPr>
          <p:spPr bwMode="auto">
            <a:xfrm>
              <a:off x="11687175" y="5399088"/>
              <a:ext cx="650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6" name="Line 127"/>
            <p:cNvSpPr>
              <a:spLocks noChangeShapeType="1"/>
            </p:cNvSpPr>
            <p:nvPr/>
          </p:nvSpPr>
          <p:spPr bwMode="auto">
            <a:xfrm>
              <a:off x="11687175" y="5829301"/>
              <a:ext cx="6508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7" name="Line 128"/>
            <p:cNvSpPr>
              <a:spLocks noChangeShapeType="1"/>
            </p:cNvSpPr>
            <p:nvPr/>
          </p:nvSpPr>
          <p:spPr bwMode="auto">
            <a:xfrm>
              <a:off x="11668125" y="5076826"/>
              <a:ext cx="1206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8" name="Line 129"/>
            <p:cNvSpPr>
              <a:spLocks noChangeShapeType="1"/>
            </p:cNvSpPr>
            <p:nvPr/>
          </p:nvSpPr>
          <p:spPr bwMode="auto">
            <a:xfrm>
              <a:off x="11668125" y="6142038"/>
              <a:ext cx="1206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9" name="Rectangle 130"/>
            <p:cNvSpPr>
              <a:spLocks noChangeArrowheads="1"/>
            </p:cNvSpPr>
            <p:nvPr/>
          </p:nvSpPr>
          <p:spPr bwMode="auto">
            <a:xfrm>
              <a:off x="9852025" y="5994401"/>
              <a:ext cx="17463" cy="19050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0" name="Rectangle 131"/>
            <p:cNvSpPr>
              <a:spLocks noChangeArrowheads="1"/>
            </p:cNvSpPr>
            <p:nvPr/>
          </p:nvSpPr>
          <p:spPr bwMode="auto">
            <a:xfrm>
              <a:off x="9852025" y="5241926"/>
              <a:ext cx="17463" cy="19050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1" name="Rectangle 132"/>
            <p:cNvSpPr>
              <a:spLocks noChangeArrowheads="1"/>
            </p:cNvSpPr>
            <p:nvPr/>
          </p:nvSpPr>
          <p:spPr bwMode="auto">
            <a:xfrm>
              <a:off x="9852025" y="5353051"/>
              <a:ext cx="17463" cy="17463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2" name="Rectangle 133"/>
            <p:cNvSpPr>
              <a:spLocks noChangeArrowheads="1"/>
            </p:cNvSpPr>
            <p:nvPr/>
          </p:nvSpPr>
          <p:spPr bwMode="auto">
            <a:xfrm>
              <a:off x="9852025" y="5545138"/>
              <a:ext cx="17463" cy="19050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134"/>
            <p:cNvSpPr>
              <a:spLocks noChangeArrowheads="1"/>
            </p:cNvSpPr>
            <p:nvPr/>
          </p:nvSpPr>
          <p:spPr bwMode="auto">
            <a:xfrm>
              <a:off x="9852025" y="4598988"/>
              <a:ext cx="17463" cy="19050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4" name="Rectangle 135"/>
            <p:cNvSpPr>
              <a:spLocks noChangeArrowheads="1"/>
            </p:cNvSpPr>
            <p:nvPr/>
          </p:nvSpPr>
          <p:spPr bwMode="auto">
            <a:xfrm>
              <a:off x="9852025" y="5324476"/>
              <a:ext cx="17463" cy="19050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5" name="Rectangle 136"/>
            <p:cNvSpPr>
              <a:spLocks noChangeArrowheads="1"/>
            </p:cNvSpPr>
            <p:nvPr/>
          </p:nvSpPr>
          <p:spPr bwMode="auto">
            <a:xfrm>
              <a:off x="10475913" y="4516438"/>
              <a:ext cx="17463" cy="19050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6" name="Rectangle 137"/>
            <p:cNvSpPr>
              <a:spLocks noChangeArrowheads="1"/>
            </p:cNvSpPr>
            <p:nvPr/>
          </p:nvSpPr>
          <p:spPr bwMode="auto">
            <a:xfrm>
              <a:off x="10475913" y="5518151"/>
              <a:ext cx="17463" cy="17463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7" name="Rectangle 138"/>
            <p:cNvSpPr>
              <a:spLocks noChangeArrowheads="1"/>
            </p:cNvSpPr>
            <p:nvPr/>
          </p:nvSpPr>
          <p:spPr bwMode="auto">
            <a:xfrm>
              <a:off x="10475913" y="5076826"/>
              <a:ext cx="17463" cy="19050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8" name="Rectangle 139"/>
            <p:cNvSpPr>
              <a:spLocks noChangeArrowheads="1"/>
            </p:cNvSpPr>
            <p:nvPr/>
          </p:nvSpPr>
          <p:spPr bwMode="auto">
            <a:xfrm>
              <a:off x="10475913" y="5875338"/>
              <a:ext cx="17463" cy="19050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9" name="Rectangle 140"/>
            <p:cNvSpPr>
              <a:spLocks noChangeArrowheads="1"/>
            </p:cNvSpPr>
            <p:nvPr/>
          </p:nvSpPr>
          <p:spPr bwMode="auto">
            <a:xfrm>
              <a:off x="10475913" y="4783138"/>
              <a:ext cx="17463" cy="19050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88" name="Rectangle 141"/>
            <p:cNvSpPr>
              <a:spLocks noChangeArrowheads="1"/>
            </p:cNvSpPr>
            <p:nvPr/>
          </p:nvSpPr>
          <p:spPr bwMode="auto">
            <a:xfrm>
              <a:off x="10475913" y="5627688"/>
              <a:ext cx="17463" cy="19050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89" name="Rectangle 142"/>
            <p:cNvSpPr>
              <a:spLocks noChangeArrowheads="1"/>
            </p:cNvSpPr>
            <p:nvPr/>
          </p:nvSpPr>
          <p:spPr bwMode="auto">
            <a:xfrm>
              <a:off x="11090275" y="5353051"/>
              <a:ext cx="19050" cy="17463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90" name="Rectangle 143"/>
            <p:cNvSpPr>
              <a:spLocks noChangeArrowheads="1"/>
            </p:cNvSpPr>
            <p:nvPr/>
          </p:nvSpPr>
          <p:spPr bwMode="auto">
            <a:xfrm>
              <a:off x="11090275" y="4727576"/>
              <a:ext cx="19050" cy="19050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91" name="Rectangle 144"/>
            <p:cNvSpPr>
              <a:spLocks noChangeArrowheads="1"/>
            </p:cNvSpPr>
            <p:nvPr/>
          </p:nvSpPr>
          <p:spPr bwMode="auto">
            <a:xfrm>
              <a:off x="11090275" y="5324476"/>
              <a:ext cx="19050" cy="19050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92" name="Rectangle 145"/>
            <p:cNvSpPr>
              <a:spLocks noChangeArrowheads="1"/>
            </p:cNvSpPr>
            <p:nvPr/>
          </p:nvSpPr>
          <p:spPr bwMode="auto">
            <a:xfrm>
              <a:off x="11090275" y="5884863"/>
              <a:ext cx="19050" cy="19050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93" name="Rectangle 146"/>
            <p:cNvSpPr>
              <a:spLocks noChangeArrowheads="1"/>
            </p:cNvSpPr>
            <p:nvPr/>
          </p:nvSpPr>
          <p:spPr bwMode="auto">
            <a:xfrm>
              <a:off x="11090275" y="5673726"/>
              <a:ext cx="19050" cy="19050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94" name="Rectangle 147"/>
            <p:cNvSpPr>
              <a:spLocks noChangeArrowheads="1"/>
            </p:cNvSpPr>
            <p:nvPr/>
          </p:nvSpPr>
          <p:spPr bwMode="auto">
            <a:xfrm>
              <a:off x="11090275" y="5214938"/>
              <a:ext cx="19050" cy="17463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95" name="Rectangle 148"/>
            <p:cNvSpPr>
              <a:spLocks noChangeArrowheads="1"/>
            </p:cNvSpPr>
            <p:nvPr/>
          </p:nvSpPr>
          <p:spPr bwMode="auto">
            <a:xfrm>
              <a:off x="11714163" y="5710238"/>
              <a:ext cx="19050" cy="19050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96" name="Rectangle 149"/>
            <p:cNvSpPr>
              <a:spLocks noChangeArrowheads="1"/>
            </p:cNvSpPr>
            <p:nvPr/>
          </p:nvSpPr>
          <p:spPr bwMode="auto">
            <a:xfrm>
              <a:off x="11714163" y="5610226"/>
              <a:ext cx="19050" cy="17463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97" name="Rectangle 150"/>
            <p:cNvSpPr>
              <a:spLocks noChangeArrowheads="1"/>
            </p:cNvSpPr>
            <p:nvPr/>
          </p:nvSpPr>
          <p:spPr bwMode="auto">
            <a:xfrm>
              <a:off x="11714163" y="4581526"/>
              <a:ext cx="19050" cy="17463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98" name="Rectangle 151"/>
            <p:cNvSpPr>
              <a:spLocks noChangeArrowheads="1"/>
            </p:cNvSpPr>
            <p:nvPr/>
          </p:nvSpPr>
          <p:spPr bwMode="auto">
            <a:xfrm>
              <a:off x="11714163" y="5875338"/>
              <a:ext cx="19050" cy="19050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99" name="Rectangle 152"/>
            <p:cNvSpPr>
              <a:spLocks noChangeArrowheads="1"/>
            </p:cNvSpPr>
            <p:nvPr/>
          </p:nvSpPr>
          <p:spPr bwMode="auto">
            <a:xfrm>
              <a:off x="11714163" y="5921376"/>
              <a:ext cx="19050" cy="19050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00" name="Rectangle 153"/>
            <p:cNvSpPr>
              <a:spLocks noChangeArrowheads="1"/>
            </p:cNvSpPr>
            <p:nvPr/>
          </p:nvSpPr>
          <p:spPr bwMode="auto">
            <a:xfrm>
              <a:off x="11714163" y="5994401"/>
              <a:ext cx="19050" cy="19050"/>
            </a:xfrm>
            <a:prstGeom prst="rect">
              <a:avLst/>
            </a:prstGeom>
            <a:solidFill>
              <a:srgbClr val="000000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01" name="Line 154"/>
            <p:cNvSpPr>
              <a:spLocks noChangeShapeType="1"/>
            </p:cNvSpPr>
            <p:nvPr/>
          </p:nvSpPr>
          <p:spPr bwMode="auto">
            <a:xfrm flipH="1">
              <a:off x="9539288" y="4351338"/>
              <a:ext cx="24876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02" name="Line 155"/>
            <p:cNvSpPr>
              <a:spLocks noChangeShapeType="1"/>
            </p:cNvSpPr>
            <p:nvPr/>
          </p:nvSpPr>
          <p:spPr bwMode="auto">
            <a:xfrm>
              <a:off x="9548813" y="4351338"/>
              <a:ext cx="0" cy="16621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03" name="Line 156"/>
            <p:cNvSpPr>
              <a:spLocks noChangeShapeType="1"/>
            </p:cNvSpPr>
            <p:nvPr/>
          </p:nvSpPr>
          <p:spPr bwMode="auto">
            <a:xfrm>
              <a:off x="9548813" y="6003926"/>
              <a:ext cx="24876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04" name="Line 157"/>
            <p:cNvSpPr>
              <a:spLocks noChangeShapeType="1"/>
            </p:cNvSpPr>
            <p:nvPr/>
          </p:nvSpPr>
          <p:spPr bwMode="auto">
            <a:xfrm flipV="1">
              <a:off x="12026900" y="4341813"/>
              <a:ext cx="0" cy="16621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05" name="Line 158"/>
            <p:cNvSpPr>
              <a:spLocks noChangeShapeType="1"/>
            </p:cNvSpPr>
            <p:nvPr/>
          </p:nvSpPr>
          <p:spPr bwMode="auto">
            <a:xfrm>
              <a:off x="10163175" y="6003926"/>
              <a:ext cx="0" cy="555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07" name="Line 160"/>
            <p:cNvSpPr>
              <a:spLocks noChangeShapeType="1"/>
            </p:cNvSpPr>
            <p:nvPr/>
          </p:nvSpPr>
          <p:spPr bwMode="auto">
            <a:xfrm>
              <a:off x="10787063" y="6003926"/>
              <a:ext cx="0" cy="555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09" name="Line 162"/>
            <p:cNvSpPr>
              <a:spLocks noChangeShapeType="1"/>
            </p:cNvSpPr>
            <p:nvPr/>
          </p:nvSpPr>
          <p:spPr bwMode="auto">
            <a:xfrm>
              <a:off x="11403013" y="6003926"/>
              <a:ext cx="0" cy="555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263" name="Group 8262"/>
          <p:cNvGrpSpPr>
            <a:grpSpLocks noChangeAspect="1"/>
          </p:cNvGrpSpPr>
          <p:nvPr/>
        </p:nvGrpSpPr>
        <p:grpSpPr>
          <a:xfrm>
            <a:off x="6530655" y="1308317"/>
            <a:ext cx="2415209" cy="1645920"/>
            <a:chOff x="8648700" y="1309688"/>
            <a:chExt cx="2143126" cy="1460500"/>
          </a:xfrm>
        </p:grpSpPr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H="1">
              <a:off x="8743950" y="2687638"/>
              <a:ext cx="52388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8648700" y="2636838"/>
              <a:ext cx="1397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H="1">
              <a:off x="8743950" y="2422525"/>
              <a:ext cx="52388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8648700" y="2371725"/>
              <a:ext cx="1397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>
              <a:off x="8743950" y="2157413"/>
              <a:ext cx="52388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8648700" y="2105025"/>
              <a:ext cx="1397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 flipH="1">
              <a:off x="8743950" y="1892300"/>
              <a:ext cx="52388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Rectangle 14"/>
            <p:cNvSpPr>
              <a:spLocks noChangeArrowheads="1"/>
            </p:cNvSpPr>
            <p:nvPr/>
          </p:nvSpPr>
          <p:spPr bwMode="auto">
            <a:xfrm>
              <a:off x="8648700" y="1839913"/>
              <a:ext cx="1397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flipH="1">
              <a:off x="8743950" y="1625600"/>
              <a:ext cx="52388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Rectangle 16"/>
            <p:cNvSpPr>
              <a:spLocks noChangeArrowheads="1"/>
            </p:cNvSpPr>
            <p:nvPr/>
          </p:nvSpPr>
          <p:spPr bwMode="auto">
            <a:xfrm>
              <a:off x="8648700" y="1574800"/>
              <a:ext cx="1397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50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Line 17"/>
            <p:cNvSpPr>
              <a:spLocks noChangeShapeType="1"/>
            </p:cNvSpPr>
            <p:nvPr/>
          </p:nvSpPr>
          <p:spPr bwMode="auto">
            <a:xfrm flipH="1">
              <a:off x="8743950" y="1360488"/>
              <a:ext cx="52388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6" name="Rectangle 18"/>
            <p:cNvSpPr>
              <a:spLocks noChangeArrowheads="1"/>
            </p:cNvSpPr>
            <p:nvPr/>
          </p:nvSpPr>
          <p:spPr bwMode="auto">
            <a:xfrm>
              <a:off x="8648700" y="1309688"/>
              <a:ext cx="13970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60</a:t>
              </a: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Rectangle 19"/>
            <p:cNvSpPr>
              <a:spLocks noChangeArrowheads="1"/>
            </p:cNvSpPr>
            <p:nvPr/>
          </p:nvSpPr>
          <p:spPr bwMode="auto">
            <a:xfrm>
              <a:off x="8796338" y="1360488"/>
              <a:ext cx="1995488" cy="13350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Line 20"/>
            <p:cNvSpPr>
              <a:spLocks noChangeShapeType="1"/>
            </p:cNvSpPr>
            <p:nvPr/>
          </p:nvSpPr>
          <p:spPr bwMode="auto">
            <a:xfrm>
              <a:off x="8796338" y="1951038"/>
              <a:ext cx="1987550" cy="0"/>
            </a:xfrm>
            <a:prstGeom prst="line">
              <a:avLst/>
            </a:prstGeom>
            <a:noFill/>
            <a:ln w="0">
              <a:solidFill>
                <a:srgbClr val="B7B7B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Line 21"/>
            <p:cNvSpPr>
              <a:spLocks noChangeShapeType="1"/>
            </p:cNvSpPr>
            <p:nvPr/>
          </p:nvSpPr>
          <p:spPr bwMode="auto">
            <a:xfrm>
              <a:off x="9023350" y="1995488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" name="Line 22"/>
            <p:cNvSpPr>
              <a:spLocks noChangeShapeType="1"/>
            </p:cNvSpPr>
            <p:nvPr/>
          </p:nvSpPr>
          <p:spPr bwMode="auto">
            <a:xfrm>
              <a:off x="9039225" y="1839913"/>
              <a:ext cx="0" cy="32385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Line 23"/>
            <p:cNvSpPr>
              <a:spLocks noChangeShapeType="1"/>
            </p:cNvSpPr>
            <p:nvPr/>
          </p:nvSpPr>
          <p:spPr bwMode="auto">
            <a:xfrm>
              <a:off x="9023350" y="1839913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" name="Line 24"/>
            <p:cNvSpPr>
              <a:spLocks noChangeShapeType="1"/>
            </p:cNvSpPr>
            <p:nvPr/>
          </p:nvSpPr>
          <p:spPr bwMode="auto">
            <a:xfrm>
              <a:off x="9023350" y="2163763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3" name="Line 25"/>
            <p:cNvSpPr>
              <a:spLocks noChangeShapeType="1"/>
            </p:cNvSpPr>
            <p:nvPr/>
          </p:nvSpPr>
          <p:spPr bwMode="auto">
            <a:xfrm>
              <a:off x="9009063" y="1597025"/>
              <a:ext cx="889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92" name="Line 26"/>
            <p:cNvSpPr>
              <a:spLocks noChangeShapeType="1"/>
            </p:cNvSpPr>
            <p:nvPr/>
          </p:nvSpPr>
          <p:spPr bwMode="auto">
            <a:xfrm>
              <a:off x="9009063" y="2408238"/>
              <a:ext cx="889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93" name="Line 27"/>
            <p:cNvSpPr>
              <a:spLocks noChangeShapeType="1"/>
            </p:cNvSpPr>
            <p:nvPr/>
          </p:nvSpPr>
          <p:spPr bwMode="auto">
            <a:xfrm>
              <a:off x="9525000" y="2105025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06" name="Line 28"/>
            <p:cNvSpPr>
              <a:spLocks noChangeShapeType="1"/>
            </p:cNvSpPr>
            <p:nvPr/>
          </p:nvSpPr>
          <p:spPr bwMode="auto">
            <a:xfrm>
              <a:off x="9539288" y="1951038"/>
              <a:ext cx="0" cy="309562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07" name="Line 29"/>
            <p:cNvSpPr>
              <a:spLocks noChangeShapeType="1"/>
            </p:cNvSpPr>
            <p:nvPr/>
          </p:nvSpPr>
          <p:spPr bwMode="auto">
            <a:xfrm>
              <a:off x="9525000" y="1951038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08" name="Line 30"/>
            <p:cNvSpPr>
              <a:spLocks noChangeShapeType="1"/>
            </p:cNvSpPr>
            <p:nvPr/>
          </p:nvSpPr>
          <p:spPr bwMode="auto">
            <a:xfrm>
              <a:off x="9525000" y="2260600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09" name="Line 31"/>
            <p:cNvSpPr>
              <a:spLocks noChangeShapeType="1"/>
            </p:cNvSpPr>
            <p:nvPr/>
          </p:nvSpPr>
          <p:spPr bwMode="auto">
            <a:xfrm>
              <a:off x="9510713" y="1728788"/>
              <a:ext cx="8731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10" name="Line 32"/>
            <p:cNvSpPr>
              <a:spLocks noChangeShapeType="1"/>
            </p:cNvSpPr>
            <p:nvPr/>
          </p:nvSpPr>
          <p:spPr bwMode="auto">
            <a:xfrm>
              <a:off x="9510713" y="2481263"/>
              <a:ext cx="87313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11" name="Line 33"/>
            <p:cNvSpPr>
              <a:spLocks noChangeShapeType="1"/>
            </p:cNvSpPr>
            <p:nvPr/>
          </p:nvSpPr>
          <p:spPr bwMode="auto">
            <a:xfrm>
              <a:off x="10018713" y="1951038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12" name="Line 34"/>
            <p:cNvSpPr>
              <a:spLocks noChangeShapeType="1"/>
            </p:cNvSpPr>
            <p:nvPr/>
          </p:nvSpPr>
          <p:spPr bwMode="auto">
            <a:xfrm>
              <a:off x="10033000" y="1839913"/>
              <a:ext cx="0" cy="220662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13" name="Line 35"/>
            <p:cNvSpPr>
              <a:spLocks noChangeShapeType="1"/>
            </p:cNvSpPr>
            <p:nvPr/>
          </p:nvSpPr>
          <p:spPr bwMode="auto">
            <a:xfrm>
              <a:off x="10018713" y="1839913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14" name="Line 36"/>
            <p:cNvSpPr>
              <a:spLocks noChangeShapeType="1"/>
            </p:cNvSpPr>
            <p:nvPr/>
          </p:nvSpPr>
          <p:spPr bwMode="auto">
            <a:xfrm>
              <a:off x="10018713" y="2060575"/>
              <a:ext cx="4445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15" name="Line 37"/>
            <p:cNvSpPr>
              <a:spLocks noChangeShapeType="1"/>
            </p:cNvSpPr>
            <p:nvPr/>
          </p:nvSpPr>
          <p:spPr bwMode="auto">
            <a:xfrm>
              <a:off x="10002838" y="1670050"/>
              <a:ext cx="889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16" name="Line 38"/>
            <p:cNvSpPr>
              <a:spLocks noChangeShapeType="1"/>
            </p:cNvSpPr>
            <p:nvPr/>
          </p:nvSpPr>
          <p:spPr bwMode="auto">
            <a:xfrm>
              <a:off x="10002838" y="2224088"/>
              <a:ext cx="889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17" name="Line 39"/>
            <p:cNvSpPr>
              <a:spLocks noChangeShapeType="1"/>
            </p:cNvSpPr>
            <p:nvPr/>
          </p:nvSpPr>
          <p:spPr bwMode="auto">
            <a:xfrm>
              <a:off x="10512425" y="1744663"/>
              <a:ext cx="508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18" name="Line 40"/>
            <p:cNvSpPr>
              <a:spLocks noChangeShapeType="1"/>
            </p:cNvSpPr>
            <p:nvPr/>
          </p:nvSpPr>
          <p:spPr bwMode="auto">
            <a:xfrm>
              <a:off x="10534650" y="1663700"/>
              <a:ext cx="0" cy="168275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19" name="Line 41"/>
            <p:cNvSpPr>
              <a:spLocks noChangeShapeType="1"/>
            </p:cNvSpPr>
            <p:nvPr/>
          </p:nvSpPr>
          <p:spPr bwMode="auto">
            <a:xfrm>
              <a:off x="10512425" y="1663700"/>
              <a:ext cx="508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20" name="Line 42"/>
            <p:cNvSpPr>
              <a:spLocks noChangeShapeType="1"/>
            </p:cNvSpPr>
            <p:nvPr/>
          </p:nvSpPr>
          <p:spPr bwMode="auto">
            <a:xfrm>
              <a:off x="10512425" y="1831975"/>
              <a:ext cx="5080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21" name="Line 43"/>
            <p:cNvSpPr>
              <a:spLocks noChangeShapeType="1"/>
            </p:cNvSpPr>
            <p:nvPr/>
          </p:nvSpPr>
          <p:spPr bwMode="auto">
            <a:xfrm>
              <a:off x="10496550" y="1530350"/>
              <a:ext cx="9683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22" name="Line 44"/>
            <p:cNvSpPr>
              <a:spLocks noChangeShapeType="1"/>
            </p:cNvSpPr>
            <p:nvPr/>
          </p:nvSpPr>
          <p:spPr bwMode="auto">
            <a:xfrm>
              <a:off x="10496550" y="1951038"/>
              <a:ext cx="9683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23" name="Rectangle 45"/>
            <p:cNvSpPr>
              <a:spLocks noChangeArrowheads="1"/>
            </p:cNvSpPr>
            <p:nvPr/>
          </p:nvSpPr>
          <p:spPr bwMode="auto">
            <a:xfrm>
              <a:off x="9039225" y="1831975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24" name="Rectangle 46"/>
            <p:cNvSpPr>
              <a:spLocks noChangeArrowheads="1"/>
            </p:cNvSpPr>
            <p:nvPr/>
          </p:nvSpPr>
          <p:spPr bwMode="auto">
            <a:xfrm>
              <a:off x="9039225" y="2341563"/>
              <a:ext cx="14288" cy="14287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25" name="Rectangle 47"/>
            <p:cNvSpPr>
              <a:spLocks noChangeArrowheads="1"/>
            </p:cNvSpPr>
            <p:nvPr/>
          </p:nvSpPr>
          <p:spPr bwMode="auto">
            <a:xfrm>
              <a:off x="9039225" y="1441450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26" name="Rectangle 48"/>
            <p:cNvSpPr>
              <a:spLocks noChangeArrowheads="1"/>
            </p:cNvSpPr>
            <p:nvPr/>
          </p:nvSpPr>
          <p:spPr bwMode="auto">
            <a:xfrm>
              <a:off x="9039225" y="1809750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27" name="Rectangle 49"/>
            <p:cNvSpPr>
              <a:spLocks noChangeArrowheads="1"/>
            </p:cNvSpPr>
            <p:nvPr/>
          </p:nvSpPr>
          <p:spPr bwMode="auto">
            <a:xfrm>
              <a:off x="9039225" y="2017713"/>
              <a:ext cx="14288" cy="14287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28" name="Rectangle 50"/>
            <p:cNvSpPr>
              <a:spLocks noChangeArrowheads="1"/>
            </p:cNvSpPr>
            <p:nvPr/>
          </p:nvSpPr>
          <p:spPr bwMode="auto">
            <a:xfrm>
              <a:off x="9039225" y="2570163"/>
              <a:ext cx="14288" cy="14287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29" name="Rectangle 51"/>
            <p:cNvSpPr>
              <a:spLocks noChangeArrowheads="1"/>
            </p:cNvSpPr>
            <p:nvPr/>
          </p:nvSpPr>
          <p:spPr bwMode="auto">
            <a:xfrm>
              <a:off x="9539288" y="2459038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30" name="Rectangle 52"/>
            <p:cNvSpPr>
              <a:spLocks noChangeArrowheads="1"/>
            </p:cNvSpPr>
            <p:nvPr/>
          </p:nvSpPr>
          <p:spPr bwMode="auto">
            <a:xfrm>
              <a:off x="9539288" y="1538288"/>
              <a:ext cx="14288" cy="14287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31" name="Rectangle 53"/>
            <p:cNvSpPr>
              <a:spLocks noChangeArrowheads="1"/>
            </p:cNvSpPr>
            <p:nvPr/>
          </p:nvSpPr>
          <p:spPr bwMode="auto">
            <a:xfrm>
              <a:off x="9539288" y="2216150"/>
              <a:ext cx="14288" cy="14287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32" name="Rectangle 54"/>
            <p:cNvSpPr>
              <a:spLocks noChangeArrowheads="1"/>
            </p:cNvSpPr>
            <p:nvPr/>
          </p:nvSpPr>
          <p:spPr bwMode="auto">
            <a:xfrm>
              <a:off x="9539288" y="1789113"/>
              <a:ext cx="14288" cy="14287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33" name="Rectangle 55"/>
            <p:cNvSpPr>
              <a:spLocks noChangeArrowheads="1"/>
            </p:cNvSpPr>
            <p:nvPr/>
          </p:nvSpPr>
          <p:spPr bwMode="auto">
            <a:xfrm>
              <a:off x="9539288" y="2149475"/>
              <a:ext cx="14288" cy="14287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34" name="Rectangle 56"/>
            <p:cNvSpPr>
              <a:spLocks noChangeArrowheads="1"/>
            </p:cNvSpPr>
            <p:nvPr/>
          </p:nvSpPr>
          <p:spPr bwMode="auto">
            <a:xfrm>
              <a:off x="9539288" y="2489200"/>
              <a:ext cx="14288" cy="14287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35" name="Rectangle 57"/>
            <p:cNvSpPr>
              <a:spLocks noChangeArrowheads="1"/>
            </p:cNvSpPr>
            <p:nvPr/>
          </p:nvSpPr>
          <p:spPr bwMode="auto">
            <a:xfrm>
              <a:off x="10033000" y="1965325"/>
              <a:ext cx="14288" cy="14287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36" name="Rectangle 58"/>
            <p:cNvSpPr>
              <a:spLocks noChangeArrowheads="1"/>
            </p:cNvSpPr>
            <p:nvPr/>
          </p:nvSpPr>
          <p:spPr bwMode="auto">
            <a:xfrm>
              <a:off x="10033000" y="2185988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37" name="Rectangle 59"/>
            <p:cNvSpPr>
              <a:spLocks noChangeArrowheads="1"/>
            </p:cNvSpPr>
            <p:nvPr/>
          </p:nvSpPr>
          <p:spPr bwMode="auto">
            <a:xfrm>
              <a:off x="10033000" y="2193925"/>
              <a:ext cx="14288" cy="14287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38" name="Rectangle 60"/>
            <p:cNvSpPr>
              <a:spLocks noChangeArrowheads="1"/>
            </p:cNvSpPr>
            <p:nvPr/>
          </p:nvSpPr>
          <p:spPr bwMode="auto">
            <a:xfrm>
              <a:off x="10033000" y="1471613"/>
              <a:ext cx="14288" cy="14287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39" name="Rectangle 61"/>
            <p:cNvSpPr>
              <a:spLocks noChangeArrowheads="1"/>
            </p:cNvSpPr>
            <p:nvPr/>
          </p:nvSpPr>
          <p:spPr bwMode="auto">
            <a:xfrm>
              <a:off x="10033000" y="2054225"/>
              <a:ext cx="14288" cy="14287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40" name="Rectangle 62"/>
            <p:cNvSpPr>
              <a:spLocks noChangeArrowheads="1"/>
            </p:cNvSpPr>
            <p:nvPr/>
          </p:nvSpPr>
          <p:spPr bwMode="auto">
            <a:xfrm>
              <a:off x="10033000" y="1831975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41" name="Rectangle 63"/>
            <p:cNvSpPr>
              <a:spLocks noChangeArrowheads="1"/>
            </p:cNvSpPr>
            <p:nvPr/>
          </p:nvSpPr>
          <p:spPr bwMode="auto">
            <a:xfrm>
              <a:off x="10534650" y="1404938"/>
              <a:ext cx="14288" cy="14287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42" name="Rectangle 64"/>
            <p:cNvSpPr>
              <a:spLocks noChangeArrowheads="1"/>
            </p:cNvSpPr>
            <p:nvPr/>
          </p:nvSpPr>
          <p:spPr bwMode="auto">
            <a:xfrm>
              <a:off x="10534650" y="1655763"/>
              <a:ext cx="14288" cy="14287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43" name="Rectangle 65"/>
            <p:cNvSpPr>
              <a:spLocks noChangeArrowheads="1"/>
            </p:cNvSpPr>
            <p:nvPr/>
          </p:nvSpPr>
          <p:spPr bwMode="auto">
            <a:xfrm>
              <a:off x="10534650" y="1728788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44" name="Rectangle 66"/>
            <p:cNvSpPr>
              <a:spLocks noChangeArrowheads="1"/>
            </p:cNvSpPr>
            <p:nvPr/>
          </p:nvSpPr>
          <p:spPr bwMode="auto">
            <a:xfrm>
              <a:off x="10534650" y="2032000"/>
              <a:ext cx="14288" cy="14287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45" name="Rectangle 67"/>
            <p:cNvSpPr>
              <a:spLocks noChangeArrowheads="1"/>
            </p:cNvSpPr>
            <p:nvPr/>
          </p:nvSpPr>
          <p:spPr bwMode="auto">
            <a:xfrm>
              <a:off x="10534650" y="1831975"/>
              <a:ext cx="14288" cy="15875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46" name="Rectangle 68"/>
            <p:cNvSpPr>
              <a:spLocks noChangeArrowheads="1"/>
            </p:cNvSpPr>
            <p:nvPr/>
          </p:nvSpPr>
          <p:spPr bwMode="auto">
            <a:xfrm>
              <a:off x="10534650" y="1817688"/>
              <a:ext cx="14288" cy="14287"/>
            </a:xfrm>
            <a:prstGeom prst="rect">
              <a:avLst/>
            </a:prstGeom>
            <a:solidFill>
              <a:srgbClr val="000000"/>
            </a:solidFill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47" name="Line 69"/>
            <p:cNvSpPr>
              <a:spLocks noChangeShapeType="1"/>
            </p:cNvSpPr>
            <p:nvPr/>
          </p:nvSpPr>
          <p:spPr bwMode="auto">
            <a:xfrm flipH="1">
              <a:off x="8788400" y="1360488"/>
              <a:ext cx="19954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48" name="Line 70"/>
            <p:cNvSpPr>
              <a:spLocks noChangeShapeType="1"/>
            </p:cNvSpPr>
            <p:nvPr/>
          </p:nvSpPr>
          <p:spPr bwMode="auto">
            <a:xfrm>
              <a:off x="8796338" y="1360488"/>
              <a:ext cx="0" cy="13350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49" name="Line 71"/>
            <p:cNvSpPr>
              <a:spLocks noChangeShapeType="1"/>
            </p:cNvSpPr>
            <p:nvPr/>
          </p:nvSpPr>
          <p:spPr bwMode="auto">
            <a:xfrm>
              <a:off x="8796338" y="2687638"/>
              <a:ext cx="19954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50" name="Line 72"/>
            <p:cNvSpPr>
              <a:spLocks noChangeShapeType="1"/>
            </p:cNvSpPr>
            <p:nvPr/>
          </p:nvSpPr>
          <p:spPr bwMode="auto">
            <a:xfrm flipV="1">
              <a:off x="10783888" y="1354138"/>
              <a:ext cx="0" cy="13335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51" name="Line 73"/>
            <p:cNvSpPr>
              <a:spLocks noChangeShapeType="1"/>
            </p:cNvSpPr>
            <p:nvPr/>
          </p:nvSpPr>
          <p:spPr bwMode="auto">
            <a:xfrm>
              <a:off x="9288463" y="2687638"/>
              <a:ext cx="0" cy="444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53" name="Line 75"/>
            <p:cNvSpPr>
              <a:spLocks noChangeShapeType="1"/>
            </p:cNvSpPr>
            <p:nvPr/>
          </p:nvSpPr>
          <p:spPr bwMode="auto">
            <a:xfrm>
              <a:off x="9790113" y="2687638"/>
              <a:ext cx="0" cy="444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55" name="Line 77"/>
            <p:cNvSpPr>
              <a:spLocks noChangeShapeType="1"/>
            </p:cNvSpPr>
            <p:nvPr/>
          </p:nvSpPr>
          <p:spPr bwMode="auto">
            <a:xfrm>
              <a:off x="10283825" y="2687638"/>
              <a:ext cx="0" cy="444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6" name="Picture 7" descr="Y:\non-GLP\Clear Vascular\Clear Vascular (CLRIN00235)Mice2011 and 2012\Clear Vascular (CLRIN00235) Mice 2012\CLRIN00235 Histo Images\Heart (Movat)\28220 I-5 52_4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7" y="997854"/>
            <a:ext cx="1463040" cy="1775520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7" descr="Y:\non-GLP\Clear Vascular\Clear Vascular (CLRIN00235)Mice2011 and 2012\Clear Vascular (CLRIN00235) Mice 2012\CLRIN00235 Histo Images\Heart (Movat)\28232 II-7 32_4x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5"/>
          <a:stretch/>
        </p:blipFill>
        <p:spPr bwMode="auto">
          <a:xfrm>
            <a:off x="1800178" y="997854"/>
            <a:ext cx="1371600" cy="1926420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2" descr="Y:\non-GLP\Clear Vascular\Clear Vascular (CLRIN00235)Mice2011 and 2012\Clear Vascular (CLRIN00235) Mice 2012\CLRIN00235 Histo Images\Heart (Movat)\28246 III-11 52_4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182" y="997854"/>
            <a:ext cx="1417320" cy="1718481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Y:\non-GLP\Clear Vascular\Clear Vascular (CLRIN00235)Mice2011 and 2012\Clear Vascular (CLRIN00235) Mice 2012\CLRIN00235 Histo Images\Heart (Movat)\28256 IV-12 52_4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050" y="997854"/>
            <a:ext cx="1371600" cy="1732466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6412" y="704784"/>
            <a:ext cx="1145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Control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64984" y="704784"/>
            <a:ext cx="166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Low dose (1.0 µ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38934" y="704784"/>
            <a:ext cx="1796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Middle dose (1.7 µ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4162" y="704784"/>
            <a:ext cx="1702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High dose (3.4 µ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130" y="955959"/>
            <a:ext cx="80358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Movat</a:t>
            </a:r>
          </a:p>
        </p:txBody>
      </p:sp>
      <p:sp>
        <p:nvSpPr>
          <p:cNvPr id="32" name="Rectangle 205"/>
          <p:cNvSpPr>
            <a:spLocks noChangeArrowheads="1"/>
          </p:cNvSpPr>
          <p:nvPr/>
        </p:nvSpPr>
        <p:spPr bwMode="auto">
          <a:xfrm>
            <a:off x="6794216" y="2916510"/>
            <a:ext cx="37189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Control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205"/>
          <p:cNvSpPr>
            <a:spLocks noChangeArrowheads="1"/>
          </p:cNvSpPr>
          <p:nvPr/>
        </p:nvSpPr>
        <p:spPr bwMode="auto">
          <a:xfrm>
            <a:off x="7445507" y="2916510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205"/>
          <p:cNvSpPr>
            <a:spLocks noChangeArrowheads="1"/>
          </p:cNvSpPr>
          <p:nvPr/>
        </p:nvSpPr>
        <p:spPr bwMode="auto">
          <a:xfrm>
            <a:off x="7954774" y="2916510"/>
            <a:ext cx="33983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Middle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205"/>
          <p:cNvSpPr>
            <a:spLocks noChangeArrowheads="1"/>
          </p:cNvSpPr>
          <p:nvPr/>
        </p:nvSpPr>
        <p:spPr bwMode="auto">
          <a:xfrm>
            <a:off x="8561310" y="2916510"/>
            <a:ext cx="23724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205"/>
          <p:cNvSpPr>
            <a:spLocks noChangeArrowheads="1"/>
          </p:cNvSpPr>
          <p:nvPr/>
        </p:nvSpPr>
        <p:spPr bwMode="auto">
          <a:xfrm>
            <a:off x="6877820" y="5612291"/>
            <a:ext cx="37189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Control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205"/>
          <p:cNvSpPr>
            <a:spLocks noChangeArrowheads="1"/>
          </p:cNvSpPr>
          <p:nvPr/>
        </p:nvSpPr>
        <p:spPr bwMode="auto">
          <a:xfrm>
            <a:off x="7534596" y="5612291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205"/>
          <p:cNvSpPr>
            <a:spLocks noChangeArrowheads="1"/>
          </p:cNvSpPr>
          <p:nvPr/>
        </p:nvSpPr>
        <p:spPr bwMode="auto">
          <a:xfrm>
            <a:off x="8009441" y="5612291"/>
            <a:ext cx="33983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Middle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205"/>
          <p:cNvSpPr>
            <a:spLocks noChangeArrowheads="1"/>
          </p:cNvSpPr>
          <p:nvPr/>
        </p:nvSpPr>
        <p:spPr bwMode="auto">
          <a:xfrm>
            <a:off x="8635980" y="5612291"/>
            <a:ext cx="23724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76090" y="2580327"/>
            <a:ext cx="1194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p=0.29 (4 groups)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23542" y="971080"/>
            <a:ext cx="1689325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Collagen (%)</a:t>
            </a:r>
          </a:p>
        </p:txBody>
      </p:sp>
      <p:pic>
        <p:nvPicPr>
          <p:cNvPr id="8194" name="Picture 2" descr="Y:\non-GLP\Clear Vascular\Clear Vascular (CLRIN00235)Mice2011 and 2012\Clear Vascular (CLRIN00235) Mice 2012\CLRIN00235 Histo Images\Heart (Sirius red)\CV28220 I-5 Heart 56 Sirius red 4x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2" t="4582" r="18458" b="14447"/>
          <a:stretch/>
        </p:blipFill>
        <p:spPr bwMode="auto">
          <a:xfrm>
            <a:off x="110357" y="2709631"/>
            <a:ext cx="1463040" cy="1471627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Y:\non-GLP\Clear Vascular\Clear Vascular (CLRIN00235)Mice2011 and 2012\Clear Vascular (CLRIN00235) Mice 2012\CLRIN00235 Histo Images\Heart (Sirius red)\CV28220 I-5 Heart 56 Sirius red 4x polarized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3" t="8752" r="16910" b="8726"/>
          <a:stretch/>
        </p:blipFill>
        <p:spPr bwMode="auto">
          <a:xfrm>
            <a:off x="110357" y="4189078"/>
            <a:ext cx="1463040" cy="1522004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Y:\non-GLP\Clear Vascular\Clear Vascular (CLRIN00235)Mice2011 and 2012\Clear Vascular (CLRIN00235) Mice 2012\CLRIN00235 Histo Images\Heart (Sirius red)\CV28232 II-7 Heart 37 Sirius red 4x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8" t="11089" r="23041" b="16682"/>
          <a:stretch/>
        </p:blipFill>
        <p:spPr bwMode="auto">
          <a:xfrm>
            <a:off x="1800178" y="2723776"/>
            <a:ext cx="1371600" cy="1488580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Y:\non-GLP\Clear Vascular\Clear Vascular (CLRIN00235)Mice2011 and 2012\Clear Vascular (CLRIN00235) Mice 2012\CLRIN00235 Histo Images\Heart (Sirius red)\CV28232 II-7 Heart 37 Sirius red 4x polarized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1" t="11202" r="21505" b="8104"/>
          <a:stretch/>
        </p:blipFill>
        <p:spPr bwMode="auto">
          <a:xfrm>
            <a:off x="1800178" y="4228113"/>
            <a:ext cx="1371600" cy="1573427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Y:\non-GLP\Clear Vascular\Clear Vascular (CLRIN00235)Mice2011 and 2012\Clear Vascular (CLRIN00235) Mice 2012\CLRIN00235 Histo Images\Heart (Sirius red)\CV28246 III-11 Heart 55 Sirius red 4x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7479" r="23214" b="7513"/>
          <a:stretch/>
        </p:blipFill>
        <p:spPr bwMode="auto">
          <a:xfrm>
            <a:off x="3417182" y="2672009"/>
            <a:ext cx="1417320" cy="1550287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Y:\non-GLP\Clear Vascular\Clear Vascular (CLRIN00235)Mice2011 and 2012\Clear Vascular (CLRIN00235) Mice 2012\CLRIN00235 Histo Images\Heart (Sirius red)\CV28246 III-11 Heart 55 Sirius red 4x polarized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 t="5055" r="19245" b="8368"/>
          <a:stretch/>
        </p:blipFill>
        <p:spPr bwMode="auto">
          <a:xfrm>
            <a:off x="3417182" y="4183452"/>
            <a:ext cx="1417320" cy="1528279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Y:\non-GLP\Clear Vascular\Clear Vascular (CLRIN00235)Mice2011 and 2012\Clear Vascular (CLRIN00235) Mice 2012\CLRIN00235 Histo Images\Heart (Sirius red)\CV28256 IV-12 Heart 55 Sirius red 4x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0" t="14294" r="18458" b="10521"/>
          <a:stretch/>
        </p:blipFill>
        <p:spPr bwMode="auto">
          <a:xfrm>
            <a:off x="5047050" y="2729140"/>
            <a:ext cx="1371600" cy="1509968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Y:\non-GLP\Clear Vascular\Clear Vascular (CLRIN00235)Mice2011 and 2012\Clear Vascular (CLRIN00235) Mice 2012\CLRIN00235 Histo Images\Heart (Sirius red)\CV28256 IV-12 Heart 55 Sirius red 4x polarized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2" t="10736" r="17909" b="8731"/>
          <a:stretch/>
        </p:blipFill>
        <p:spPr bwMode="auto">
          <a:xfrm>
            <a:off x="5047050" y="4238043"/>
            <a:ext cx="1371600" cy="1523542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Y:\non-GLP\Clear Vascular\Clear Vascular (CLRIN00235)Mice2011 and 2012\Clear Vascular (CLRIN00235) Mice 2012\CLRIN00235 Histo Images\Heart (Apoptosis)\CV28256 IV-12 Heart 56 Apoptosis 40x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050" y="5743904"/>
            <a:ext cx="1371600" cy="1032736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Y:\non-GLP\Clear Vascular\Clear Vascular (CLRIN00235)Mice2011 and 2012\Clear Vascular (CLRIN00235) Mice 2012\CLRIN00235 Histo Images\Heart (Apoptosis)\CV28220 I-5 Heart 57 Apoptosis 40x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7" y="5675056"/>
            <a:ext cx="1463040" cy="1101584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Y:\non-GLP\Clear Vascular\Clear Vascular (CLRIN00235)Mice2011 and 2012\Clear Vascular (CLRIN00235) Mice 2012\CLRIN00235 Histo Images\Heart (Apoptosis)\CV28246 III-11 Heart 56 Apoptosis 40x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182" y="5709479"/>
            <a:ext cx="1417320" cy="1067161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8906" y="2661306"/>
            <a:ext cx="894619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Sirius red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4191" y="4137274"/>
            <a:ext cx="910737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Sirius red</a:t>
            </a:r>
          </a:p>
          <a:p>
            <a:r>
              <a:rPr lang="en-US" sz="1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(polarized)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7301" y="6511809"/>
            <a:ext cx="894619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Apoptosis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45259" y="5886920"/>
            <a:ext cx="76810" cy="275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1102263" y="6011322"/>
            <a:ext cx="76810" cy="275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7736659" y="4084591"/>
            <a:ext cx="12987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p=0.81 (4 groups)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6975288" y="6239581"/>
            <a:ext cx="2194807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Sirius red and apoptosis staining were performed in selected mice. (n=24; 6 from each group)</a:t>
            </a:r>
          </a:p>
        </p:txBody>
      </p:sp>
      <p:pic>
        <p:nvPicPr>
          <p:cNvPr id="8204" name="Picture 12" descr="Y:\non-GLP\Clear Vascular\Clear Vascular (CLRIN00235)Mice2011 and 2012\Clear Vascular (CLRIN00235) Mice 2012\CLRIN00235 Histo Images\Heart (Apoptosis)\CV28232 II-7 Heart 38 Apoptosis 40x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178" y="5743905"/>
            <a:ext cx="1371600" cy="1032735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" name="TextBox 225"/>
          <p:cNvSpPr txBox="1"/>
          <p:nvPr/>
        </p:nvSpPr>
        <p:spPr>
          <a:xfrm>
            <a:off x="6738301" y="3390595"/>
            <a:ext cx="2232348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Apoptosis (%) </a:t>
            </a:r>
            <a:r>
              <a:rPr lang="en-US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(Apoptotic body/total cell count in hot spots)</a:t>
            </a:r>
          </a:p>
        </p:txBody>
      </p:sp>
      <p:cxnSp>
        <p:nvCxnSpPr>
          <p:cNvPr id="227" name="Straight Arrow Connector 226"/>
          <p:cNvCxnSpPr/>
          <p:nvPr/>
        </p:nvCxnSpPr>
        <p:spPr>
          <a:xfrm flipV="1">
            <a:off x="2409998" y="6169002"/>
            <a:ext cx="76810" cy="275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/>
          <p:cNvCxnSpPr/>
          <p:nvPr/>
        </p:nvCxnSpPr>
        <p:spPr>
          <a:xfrm flipV="1">
            <a:off x="2283665" y="5928589"/>
            <a:ext cx="76810" cy="275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/>
          <p:nvPr/>
        </p:nvCxnSpPr>
        <p:spPr>
          <a:xfrm rot="6960000" flipV="1">
            <a:off x="4211443" y="6127919"/>
            <a:ext cx="76810" cy="275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/>
          <p:nvPr/>
        </p:nvCxnSpPr>
        <p:spPr>
          <a:xfrm rot="6960000" flipV="1">
            <a:off x="4432780" y="5802860"/>
            <a:ext cx="76810" cy="275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/>
          <p:cNvCxnSpPr/>
          <p:nvPr/>
        </p:nvCxnSpPr>
        <p:spPr>
          <a:xfrm flipV="1">
            <a:off x="5585615" y="6035821"/>
            <a:ext cx="76810" cy="275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240"/>
          <p:cNvCxnSpPr/>
          <p:nvPr/>
        </p:nvCxnSpPr>
        <p:spPr>
          <a:xfrm flipV="1">
            <a:off x="5722065" y="5953179"/>
            <a:ext cx="76810" cy="275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Rectangle 205"/>
          <p:cNvSpPr>
            <a:spLocks noChangeArrowheads="1"/>
          </p:cNvSpPr>
          <p:nvPr/>
        </p:nvSpPr>
        <p:spPr bwMode="auto">
          <a:xfrm>
            <a:off x="7416536" y="3067832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(1.0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3" name="Rectangle 205"/>
          <p:cNvSpPr>
            <a:spLocks noChangeArrowheads="1"/>
          </p:cNvSpPr>
          <p:nvPr/>
        </p:nvSpPr>
        <p:spPr bwMode="auto">
          <a:xfrm>
            <a:off x="7979771" y="3067832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(1.7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4" name="Rectangle 205"/>
          <p:cNvSpPr>
            <a:spLocks noChangeArrowheads="1"/>
          </p:cNvSpPr>
          <p:nvPr/>
        </p:nvSpPr>
        <p:spPr bwMode="auto">
          <a:xfrm>
            <a:off x="8535271" y="3067832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(3.4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" name="Rectangle 205"/>
          <p:cNvSpPr>
            <a:spLocks noChangeArrowheads="1"/>
          </p:cNvSpPr>
          <p:nvPr/>
        </p:nvSpPr>
        <p:spPr bwMode="auto">
          <a:xfrm>
            <a:off x="7490780" y="5762180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(1.0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6" name="Rectangle 205"/>
          <p:cNvSpPr>
            <a:spLocks noChangeArrowheads="1"/>
          </p:cNvSpPr>
          <p:nvPr/>
        </p:nvSpPr>
        <p:spPr bwMode="auto">
          <a:xfrm>
            <a:off x="8044490" y="5762180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(1.7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7" name="Rectangle 205"/>
          <p:cNvSpPr>
            <a:spLocks noChangeArrowheads="1"/>
          </p:cNvSpPr>
          <p:nvPr/>
        </p:nvSpPr>
        <p:spPr bwMode="auto">
          <a:xfrm>
            <a:off x="8619040" y="5762180"/>
            <a:ext cx="298159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(3.4 µ</a:t>
            </a:r>
            <a:r>
              <a:rPr lang="en-US" sz="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Collagen (Sirius Red Staining) and Apoptosis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 Sinotubular Junction: the 2</a:t>
            </a:r>
            <a:r>
              <a:rPr lang="en-US" sz="2400" b="1" baseline="30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ApoE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Mouse Study</a:t>
            </a:r>
          </a:p>
        </p:txBody>
      </p:sp>
    </p:spTree>
    <p:extLst>
      <p:ext uri="{BB962C8B-B14F-4D97-AF65-F5344CB8AC3E}">
        <p14:creationId xmlns:p14="http://schemas.microsoft.com/office/powerpoint/2010/main" val="1374632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2980"/>
            <a:ext cx="7772400" cy="533400"/>
          </a:xfrm>
        </p:spPr>
        <p:txBody>
          <a:bodyPr/>
          <a:lstStyle/>
          <a:p>
            <a:pPr lvl="0" algn="ctr"/>
            <a:r>
              <a:rPr lang="en-US" sz="2800" dirty="0">
                <a:solidFill>
                  <a:schemeClr val="accent2"/>
                </a:solidFill>
              </a:rPr>
              <a:t>PRE-CLINICAL AND CLINICAL STUDIES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6833622"/>
              </p:ext>
            </p:extLst>
          </p:nvPr>
        </p:nvGraphicFramePr>
        <p:xfrm>
          <a:off x="685800" y="1700213"/>
          <a:ext cx="7772400" cy="424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ANIMAL PRE-CLINICAL STUDIES COMPLETED AND HUMAN CLINICAL STUDIES -  COMPLETED AND ONGOING</a:t>
            </a:r>
          </a:p>
        </p:txBody>
      </p:sp>
      <p:sp>
        <p:nvSpPr>
          <p:cNvPr id="3" name="Oval 2"/>
          <p:cNvSpPr/>
          <p:nvPr/>
        </p:nvSpPr>
        <p:spPr>
          <a:xfrm>
            <a:off x="3521415" y="1847085"/>
            <a:ext cx="1920240" cy="10058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19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698500" y="914400"/>
            <a:ext cx="7747000" cy="523875"/>
          </a:xfrm>
        </p:spPr>
        <p:txBody>
          <a:bodyPr/>
          <a:lstStyle/>
          <a:p>
            <a:pPr lvl="0" algn="ctr"/>
            <a:r>
              <a:rPr lang="en-US" sz="2000" dirty="0"/>
              <a:t>Identified VP and Bound to VP</a:t>
            </a:r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" t="1369" b="2490"/>
          <a:stretch/>
        </p:blipFill>
        <p:spPr>
          <a:xfrm>
            <a:off x="1749972" y="1576552"/>
            <a:ext cx="5740808" cy="4351282"/>
          </a:xfrm>
        </p:spPr>
      </p:pic>
      <p:sp>
        <p:nvSpPr>
          <p:cNvPr id="11" name="TextBox 10"/>
          <p:cNvSpPr txBox="1"/>
          <p:nvPr/>
        </p:nvSpPr>
        <p:spPr>
          <a:xfrm>
            <a:off x="7229746" y="2153471"/>
            <a:ext cx="1062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Neck Anterior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21945" y="3536051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Neck Posterior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5800" y="38405"/>
            <a:ext cx="7772400" cy="855865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CAROTID #1  HUMAN CLINICAL STUDY</a:t>
            </a:r>
            <a:br>
              <a:rPr lang="en-US" sz="28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(Very Low Dose Study)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341862" y="4427530"/>
            <a:ext cx="3760166" cy="1766630"/>
          </a:xfrm>
          <a:prstGeom prst="rect">
            <a:avLst/>
          </a:prstGeom>
        </p:spPr>
        <p:txBody>
          <a:bodyPr/>
          <a:lstStyle>
            <a:lvl1pPr marL="285750" indent="-285750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itchFamily="2" charset="2"/>
              <a:buChar char="q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1350" indent="-285750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itchFamily="2" charset="2"/>
              <a:buChar char="q"/>
              <a:defRPr sz="1400">
                <a:solidFill>
                  <a:schemeClr val="tx1"/>
                </a:solidFill>
                <a:latin typeface="+mn-lt"/>
              </a:defRPr>
            </a:lvl2pPr>
            <a:lvl3pPr marL="1054100" indent="-342900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itchFamily="2" charset="2"/>
              <a:buChar char="q"/>
              <a:defRPr sz="1400">
                <a:solidFill>
                  <a:schemeClr val="tx1"/>
                </a:solidFill>
                <a:latin typeface="+mn-lt"/>
              </a:defRPr>
            </a:lvl3pPr>
            <a:lvl4pPr marL="1460500" indent="-342900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itchFamily="2" charset="2"/>
              <a:buChar char="q"/>
              <a:defRPr sz="1400">
                <a:solidFill>
                  <a:schemeClr val="tx1"/>
                </a:solidFill>
                <a:latin typeface="+mn-lt"/>
              </a:defRPr>
            </a:lvl4pPr>
            <a:lvl5pPr marL="1803400" indent="-342900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itchFamily="2" charset="2"/>
              <a:buChar char="q"/>
              <a:defRPr sz="1400">
                <a:solidFill>
                  <a:schemeClr val="tx1"/>
                </a:solidFill>
                <a:latin typeface="+mn-lt"/>
              </a:defRPr>
            </a:lvl5pPr>
            <a:lvl6pPr marL="2197100" indent="-279400" algn="l" rtl="0" fontAlgn="base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6pPr>
            <a:lvl7pPr marL="2654300" indent="-279400" algn="l" rtl="0" fontAlgn="base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7pPr>
            <a:lvl8pPr marL="3111500" indent="-279400" algn="l" rtl="0" fontAlgn="base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8pPr>
            <a:lvl9pPr marL="3568700" indent="-279400" algn="l" rtl="0" fontAlgn="base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1800" b="1" dirty="0"/>
              <a:t>Phase 1 safety study to complete human </a:t>
            </a:r>
            <a:r>
              <a:rPr lang="en-US" sz="1800" b="1" dirty="0" err="1"/>
              <a:t>dosimetry</a:t>
            </a:r>
            <a:r>
              <a:rPr lang="en-US" sz="1800" b="1" dirty="0"/>
              <a:t> at a low dose (500 µ</a:t>
            </a:r>
            <a:r>
              <a:rPr lang="en-US" sz="1800" b="1" dirty="0" err="1"/>
              <a:t>Ci</a:t>
            </a:r>
            <a:r>
              <a:rPr lang="en-US" sz="1800" b="1" dirty="0"/>
              <a:t>) with no adverse effects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1800" b="1" dirty="0"/>
              <a:t>Confirmation that product bound human plaque</a:t>
            </a:r>
          </a:p>
        </p:txBody>
      </p:sp>
    </p:spTree>
    <p:extLst>
      <p:ext uri="{BB962C8B-B14F-4D97-AF65-F5344CB8AC3E}">
        <p14:creationId xmlns:p14="http://schemas.microsoft.com/office/powerpoint/2010/main" val="2233204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24757"/>
            <a:ext cx="7772400" cy="855865"/>
          </a:xfrm>
        </p:spPr>
        <p:txBody>
          <a:bodyPr/>
          <a:lstStyle/>
          <a:p>
            <a:pPr lvl="0" algn="ctr"/>
            <a:r>
              <a:rPr lang="en-US" sz="2800" dirty="0">
                <a:solidFill>
                  <a:schemeClr val="accent2"/>
                </a:solidFill>
              </a:rPr>
              <a:t>CAROTID #1  HUMAN CLINICAL STUDY</a:t>
            </a:r>
            <a:br>
              <a:rPr lang="en-US" sz="28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(Very Low Dose Study)</a:t>
            </a:r>
          </a:p>
        </p:txBody>
      </p:sp>
      <p:sp>
        <p:nvSpPr>
          <p:cNvPr id="6" name="Content Placeholder 8"/>
          <p:cNvSpPr>
            <a:spLocks noGrp="1"/>
          </p:cNvSpPr>
          <p:nvPr>
            <p:ph sz="quarter" idx="10"/>
          </p:nvPr>
        </p:nvSpPr>
        <p:spPr>
          <a:xfrm>
            <a:off x="1133139" y="914400"/>
            <a:ext cx="6972121" cy="632755"/>
          </a:xfrm>
        </p:spPr>
        <p:txBody>
          <a:bodyPr/>
          <a:lstStyle/>
          <a:p>
            <a:pPr lvl="0"/>
            <a:r>
              <a:rPr lang="en-US" sz="1800" dirty="0"/>
              <a:t>Histology has shown that patients had vulnerable/ruptured plaques</a:t>
            </a:r>
          </a:p>
          <a:p>
            <a:pPr lvl="0"/>
            <a:r>
              <a:rPr lang="en-US" sz="1800" dirty="0"/>
              <a:t>The tagged </a:t>
            </a:r>
            <a:r>
              <a:rPr lang="en-US" sz="1800" dirty="0" err="1"/>
              <a:t>annexin</a:t>
            </a:r>
            <a:r>
              <a:rPr lang="en-US" sz="1800" dirty="0"/>
              <a:t> specifically identified in the region of the VP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20" y="1664589"/>
            <a:ext cx="2688035" cy="330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6752" y="5015170"/>
            <a:ext cx="2918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Tissue tagged with enough activity to count, but not to image.</a:t>
            </a:r>
          </a:p>
        </p:txBody>
      </p:sp>
      <p:pic>
        <p:nvPicPr>
          <p:cNvPr id="9" name="Picture 8" descr="cv25577 002 MP x1.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535" y="1664589"/>
            <a:ext cx="2669393" cy="200989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10" name="Picture 9" descr="cv25577 002 CD68 x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925" y="1664589"/>
            <a:ext cx="2669393" cy="200989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11" name="Picture 10" descr="cv25577 002 SMC x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442" y="3768344"/>
            <a:ext cx="2670921" cy="2011045"/>
          </a:xfrm>
          <a:prstGeom prst="rect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2" name="Straight Arrow Connector 11"/>
          <p:cNvCxnSpPr/>
          <p:nvPr/>
        </p:nvCxnSpPr>
        <p:spPr>
          <a:xfrm rot="10800000" flipV="1">
            <a:off x="4983442" y="2458440"/>
            <a:ext cx="317191" cy="119907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77282" y="339815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  <a:cs typeface="Arial"/>
              </a:rPr>
              <a:t>MAC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88508" y="545395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  <a:cs typeface="Arial"/>
              </a:rPr>
              <a:t>SMC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92858" y="291808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  <a:cs typeface="Arial"/>
              </a:rPr>
              <a:t>NC</a:t>
            </a:r>
          </a:p>
        </p:txBody>
      </p:sp>
    </p:spTree>
    <p:extLst>
      <p:ext uri="{BB962C8B-B14F-4D97-AF65-F5344CB8AC3E}">
        <p14:creationId xmlns:p14="http://schemas.microsoft.com/office/powerpoint/2010/main" val="1608811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1385"/>
            <a:ext cx="7772400" cy="533400"/>
          </a:xfrm>
        </p:spPr>
        <p:txBody>
          <a:bodyPr/>
          <a:lstStyle/>
          <a:p>
            <a:pPr lvl="0" algn="ctr"/>
            <a:r>
              <a:rPr lang="en-US" sz="2800" dirty="0">
                <a:solidFill>
                  <a:schemeClr val="accent2"/>
                </a:solidFill>
              </a:rPr>
              <a:t>PRE-CLINICAL AND CLINICAL STUDIES</a:t>
            </a:r>
          </a:p>
        </p:txBody>
      </p:sp>
      <p:graphicFrame>
        <p:nvGraphicFramePr>
          <p:cNvPr id="3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8451791"/>
              </p:ext>
            </p:extLst>
          </p:nvPr>
        </p:nvGraphicFramePr>
        <p:xfrm>
          <a:off x="693095" y="1393535"/>
          <a:ext cx="7772400" cy="4589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6"/>
          <p:cNvSpPr>
            <a:spLocks noGrp="1"/>
          </p:cNvSpPr>
          <p:nvPr>
            <p:ph sz="quarter" idx="10"/>
          </p:nvPr>
        </p:nvSpPr>
        <p:spPr>
          <a:xfrm>
            <a:off x="698499" y="914400"/>
            <a:ext cx="7867621" cy="523875"/>
          </a:xfrm>
        </p:spPr>
        <p:txBody>
          <a:bodyPr/>
          <a:lstStyle/>
          <a:p>
            <a:r>
              <a:rPr lang="en-US" dirty="0"/>
              <a:t>ANIMAL PRE-CLINICAL STUDIES COMPLETED AND HUMAN CLINICAL STUDIES -  COMPLETED AND ONGOING</a:t>
            </a:r>
          </a:p>
        </p:txBody>
      </p:sp>
      <p:sp>
        <p:nvSpPr>
          <p:cNvPr id="5" name="Oval 4"/>
          <p:cNvSpPr/>
          <p:nvPr/>
        </p:nvSpPr>
        <p:spPr>
          <a:xfrm>
            <a:off x="6300225" y="4698904"/>
            <a:ext cx="1645920" cy="10058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51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>
            <a:spLocks noGrp="1"/>
          </p:cNvSpPr>
          <p:nvPr>
            <p:ph sz="quarter" idx="10"/>
          </p:nvPr>
        </p:nvSpPr>
        <p:spPr>
          <a:xfrm>
            <a:off x="-1" y="1554347"/>
            <a:ext cx="1272285" cy="300048"/>
          </a:xfrm>
        </p:spPr>
        <p:txBody>
          <a:bodyPr anchor="ctr"/>
          <a:lstStyle/>
          <a:p>
            <a:r>
              <a:rPr lang="en-US" sz="1800" dirty="0"/>
              <a:t>Subject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2285" y="1485063"/>
            <a:ext cx="158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n-lt"/>
              </a:rPr>
              <a:t>1 Hr. Anterior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66322" y="1485063"/>
            <a:ext cx="169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n-lt"/>
              </a:rPr>
              <a:t>24 Hr. Anterior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46605" y="1485063"/>
            <a:ext cx="205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n-lt"/>
              </a:rPr>
              <a:t>24 Hr. Whole Body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60" y="1854395"/>
            <a:ext cx="1740477" cy="42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982" y="1854395"/>
            <a:ext cx="1688523" cy="420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1736" r="10749" b="2308"/>
          <a:stretch/>
        </p:blipFill>
        <p:spPr bwMode="auto">
          <a:xfrm>
            <a:off x="6330991" y="1871615"/>
            <a:ext cx="1688523" cy="424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5800" y="38405"/>
            <a:ext cx="7772400" cy="855865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CAROTID #2  HUMAN CLINICAL STUDY</a:t>
            </a:r>
            <a:br>
              <a:rPr lang="en-US" sz="28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(Low Dose Study)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16285" y="959758"/>
            <a:ext cx="8063461" cy="339366"/>
          </a:xfrm>
          <a:prstGeom prst="rect">
            <a:avLst/>
          </a:prstGeom>
        </p:spPr>
        <p:txBody>
          <a:bodyPr/>
          <a:lstStyle>
            <a:lvl1pPr marL="241300" indent="-241300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romanUcPeriod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6900" indent="-241300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2pPr>
            <a:lvl3pPr marL="1003300" indent="-292100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3pPr>
            <a:lvl4pPr marL="1346200" indent="-228600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4pPr>
            <a:lvl5pPr marL="1739900" indent="-279400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5pPr>
            <a:lvl6pPr marL="2197100" indent="-279400" algn="l" rtl="0" fontAlgn="base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6pPr>
            <a:lvl7pPr marL="2654300" indent="-279400" algn="l" rtl="0" fontAlgn="base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7pPr>
            <a:lvl8pPr marL="3111500" indent="-279400" algn="l" rtl="0" fontAlgn="base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8pPr>
            <a:lvl9pPr marL="3568700" indent="-279400" algn="l" rtl="0" fontAlgn="base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dirty="0"/>
              <a:t>Three of first 5 subjects showed tagging of carotid plaque, but not enough to image.</a:t>
            </a:r>
          </a:p>
        </p:txBody>
      </p:sp>
    </p:spTree>
    <p:extLst>
      <p:ext uri="{BB962C8B-B14F-4D97-AF65-F5344CB8AC3E}">
        <p14:creationId xmlns:p14="http://schemas.microsoft.com/office/powerpoint/2010/main" val="2389251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066800" y="1944688"/>
            <a:ext cx="594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ja-JP" altLang="ja-JP" sz="2400">
              <a:solidFill>
                <a:srgbClr val="FFFFFF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2800">
                <a:ea typeface="ＭＳ Ｐゴシック" charset="-128"/>
              </a:rPr>
              <a:t>Disclosure Statement of Financial Interest</a:t>
            </a:r>
          </a:p>
        </p:txBody>
      </p:sp>
      <p:sp>
        <p:nvSpPr>
          <p:cNvPr id="548871" name="Text Box 7"/>
          <p:cNvSpPr txBox="1">
            <a:spLocks noChangeArrowheads="1"/>
          </p:cNvSpPr>
          <p:nvPr/>
        </p:nvSpPr>
        <p:spPr bwMode="auto">
          <a:xfrm>
            <a:off x="533400" y="1219200"/>
            <a:ext cx="815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ja-JP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Within the past 12 months, I or my spouse/partner have had a financial interest/arrangement or affiliation with the organization(s) listed below.</a:t>
            </a:r>
            <a:endParaRPr lang="en-US" altLang="ja-JP" sz="2000" b="1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33400" y="2362200"/>
            <a:ext cx="372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altLang="ja-JP" sz="1800" b="1" dirty="0">
                <a:solidFill>
                  <a:srgbClr val="FFCC00"/>
                </a:solidFill>
                <a:latin typeface="Arial"/>
              </a:rPr>
              <a:t>Affiliation/Financial Relationship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4724400" y="2362200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CC00"/>
                </a:solidFill>
                <a:latin typeface="Arial"/>
              </a:rPr>
              <a:t>Company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533400" y="2708920"/>
            <a:ext cx="3810000" cy="269875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indent="-32004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000" dirty="0">
                <a:solidFill>
                  <a:srgbClr val="FFCC99"/>
                </a:solidFill>
                <a:latin typeface="Arial"/>
              </a:rPr>
              <a:t>Consulting Fees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4716015" y="2708920"/>
            <a:ext cx="4195749" cy="3003550"/>
          </a:xfrm>
          <a:prstGeom prst="rect">
            <a:avLst/>
          </a:prstGeom>
        </p:spPr>
        <p:txBody>
          <a:bodyPr/>
          <a:lstStyle/>
          <a:p>
            <a:pPr marL="438912" indent="-32004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000" dirty="0">
                <a:solidFill>
                  <a:srgbClr val="FFCC99"/>
                </a:solidFill>
                <a:latin typeface="Arial"/>
              </a:rPr>
              <a:t>Abbott Vascular</a:t>
            </a:r>
          </a:p>
          <a:p>
            <a:pPr marL="438912" indent="-32004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000" dirty="0">
                <a:solidFill>
                  <a:srgbClr val="FFCC99"/>
                </a:solidFill>
                <a:latin typeface="Arial"/>
              </a:rPr>
              <a:t>480 Medical / Arsenal Medical</a:t>
            </a:r>
          </a:p>
          <a:p>
            <a:pPr marL="438912" indent="-32004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000" dirty="0">
                <a:solidFill>
                  <a:srgbClr val="FFCC99"/>
                </a:solidFill>
                <a:latin typeface="Arial"/>
              </a:rPr>
              <a:t>Atrium Medical Corporation</a:t>
            </a:r>
          </a:p>
          <a:p>
            <a:pPr marL="438912" indent="-32004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000" dirty="0">
                <a:solidFill>
                  <a:srgbClr val="FFCC99"/>
                </a:solidFill>
                <a:latin typeface="Arial"/>
              </a:rPr>
              <a:t>Biosensors International</a:t>
            </a:r>
          </a:p>
          <a:p>
            <a:pPr marL="438912" indent="-32004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000" dirty="0">
                <a:solidFill>
                  <a:srgbClr val="FFCC99"/>
                </a:solidFill>
                <a:latin typeface="Arial"/>
              </a:rPr>
              <a:t>GlaxoSmithKline</a:t>
            </a:r>
          </a:p>
          <a:p>
            <a:pPr marL="438912" indent="-32004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000" dirty="0" err="1">
                <a:solidFill>
                  <a:srgbClr val="FFCC99"/>
                </a:solidFill>
                <a:latin typeface="Arial"/>
              </a:rPr>
              <a:t>CBard</a:t>
            </a:r>
            <a:r>
              <a:rPr lang="en-US" sz="2000" dirty="0">
                <a:solidFill>
                  <a:srgbClr val="FFCC99"/>
                </a:solidFill>
                <a:latin typeface="Arial"/>
              </a:rPr>
              <a:t>/Lutonix</a:t>
            </a:r>
          </a:p>
          <a:p>
            <a:pPr marL="438912" indent="-32004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000" dirty="0">
                <a:solidFill>
                  <a:srgbClr val="FFCC99"/>
                </a:solidFill>
                <a:latin typeface="Arial"/>
              </a:rPr>
              <a:t>Medtronic AVE</a:t>
            </a:r>
          </a:p>
          <a:p>
            <a:pPr marL="438912" indent="-32004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000" dirty="0">
                <a:solidFill>
                  <a:srgbClr val="FFCC99"/>
                </a:solidFill>
                <a:latin typeface="Arial"/>
              </a:rPr>
              <a:t>Terumo Corporation</a:t>
            </a:r>
          </a:p>
          <a:p>
            <a:pPr marL="438912" indent="-32004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 charset="2"/>
              <a:buChar char="l"/>
              <a:defRPr/>
            </a:pPr>
            <a:r>
              <a:rPr lang="en-US" sz="2000" dirty="0" err="1">
                <a:solidFill>
                  <a:srgbClr val="FFCC99"/>
                </a:solidFill>
                <a:latin typeface="Arial"/>
              </a:rPr>
              <a:t>W.L.Gore</a:t>
            </a:r>
            <a:endParaRPr lang="en-US" sz="2000" dirty="0">
              <a:solidFill>
                <a:srgbClr val="FFCC99"/>
              </a:solidFill>
              <a:latin typeface="Arial"/>
            </a:endParaRPr>
          </a:p>
          <a:p>
            <a:pPr marL="438912" indent="-32004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 charset="2"/>
              <a:buChar char="l"/>
              <a:defRPr/>
            </a:pPr>
            <a:endParaRPr lang="en-US" sz="2000" dirty="0">
              <a:solidFill>
                <a:srgbClr val="FFCC99"/>
              </a:solidFill>
              <a:latin typeface="Arial"/>
            </a:endParaRPr>
          </a:p>
          <a:p>
            <a:pPr marL="438912" indent="-32004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Wingdings" pitchFamily="2" charset="2"/>
              <a:buChar char="l"/>
              <a:defRPr/>
            </a:pPr>
            <a:endParaRPr lang="en-US" sz="2000" dirty="0">
              <a:solidFill>
                <a:srgbClr val="FFCC99"/>
              </a:solidFill>
              <a:latin typeface="Arial"/>
            </a:endParaRPr>
          </a:p>
        </p:txBody>
      </p:sp>
      <p:pic>
        <p:nvPicPr>
          <p:cNvPr id="10" name="Picture 9" descr="C:\Users\syazdani.CVPATH\Desktop\CVpath\Conferences\TCT2010\CVPATH LOGO_transparent background white tex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3414" y="6302642"/>
            <a:ext cx="1228905" cy="53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6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sz="quarter" idx="10"/>
          </p:nvPr>
        </p:nvSpPr>
        <p:spPr>
          <a:xfrm>
            <a:off x="577880" y="914400"/>
            <a:ext cx="8410695" cy="523875"/>
          </a:xfrm>
        </p:spPr>
        <p:txBody>
          <a:bodyPr/>
          <a:lstStyle/>
          <a:p>
            <a:r>
              <a:rPr lang="en-US" dirty="0"/>
              <a:t>“THE DARKER AREA IN THE ANEURYSM IS THE LUMEN, THE HAZE AROUND IT IS THE INFLAMMATION INDUCED BY CLOT IN THE ANEURYSM.” </a:t>
            </a:r>
            <a:r>
              <a:rPr lang="en-US" b="0" dirty="0"/>
              <a:t>–  H. WILLIAM STRAUSS, MD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58750" t="21094" r="22500" b="25781"/>
          <a:stretch>
            <a:fillRect/>
          </a:stretch>
        </p:blipFill>
        <p:spPr bwMode="auto">
          <a:xfrm>
            <a:off x="1269170" y="1510595"/>
            <a:ext cx="2743200" cy="31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19715" r="8872" b="57"/>
          <a:stretch/>
        </p:blipFill>
        <p:spPr bwMode="auto">
          <a:xfrm>
            <a:off x="4802430" y="1508750"/>
            <a:ext cx="3560689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38405"/>
            <a:ext cx="7772400" cy="855865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CAROTID #2  HUMAN CLINICAL STUDY</a:t>
            </a:r>
            <a:br>
              <a:rPr lang="en-US" sz="28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(Low Dose Study)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59063" t="25000" r="23125" b="35156"/>
          <a:stretch>
            <a:fillRect/>
          </a:stretch>
        </p:blipFill>
        <p:spPr bwMode="auto">
          <a:xfrm>
            <a:off x="3151015" y="4673590"/>
            <a:ext cx="2441399" cy="218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線矢印コネクタ 26"/>
          <p:cNvCxnSpPr/>
          <p:nvPr/>
        </p:nvCxnSpPr>
        <p:spPr>
          <a:xfrm rot="7500000">
            <a:off x="7122797" y="2700419"/>
            <a:ext cx="317027" cy="63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26"/>
          <p:cNvCxnSpPr/>
          <p:nvPr/>
        </p:nvCxnSpPr>
        <p:spPr>
          <a:xfrm rot="7500000">
            <a:off x="7487559" y="2902203"/>
            <a:ext cx="317027" cy="63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26"/>
          <p:cNvCxnSpPr/>
          <p:nvPr/>
        </p:nvCxnSpPr>
        <p:spPr>
          <a:xfrm rot="17160000">
            <a:off x="6321472" y="3481597"/>
            <a:ext cx="317027" cy="63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6416566" y="2774731"/>
            <a:ext cx="522728" cy="1277134"/>
          </a:xfrm>
          <a:custGeom>
            <a:avLst/>
            <a:gdLst>
              <a:gd name="connsiteX0" fmla="*/ 346841 w 522728"/>
              <a:gd name="connsiteY0" fmla="*/ 0 h 1277134"/>
              <a:gd name="connsiteX1" fmla="*/ 409903 w 522728"/>
              <a:gd name="connsiteY1" fmla="*/ 78828 h 1277134"/>
              <a:gd name="connsiteX2" fmla="*/ 441434 w 522728"/>
              <a:gd name="connsiteY2" fmla="*/ 173421 h 1277134"/>
              <a:gd name="connsiteX3" fmla="*/ 457200 w 522728"/>
              <a:gd name="connsiteY3" fmla="*/ 220717 h 1277134"/>
              <a:gd name="connsiteX4" fmla="*/ 472965 w 522728"/>
              <a:gd name="connsiteY4" fmla="*/ 268014 h 1277134"/>
              <a:gd name="connsiteX5" fmla="*/ 504496 w 522728"/>
              <a:gd name="connsiteY5" fmla="*/ 315310 h 1277134"/>
              <a:gd name="connsiteX6" fmla="*/ 504496 w 522728"/>
              <a:gd name="connsiteY6" fmla="*/ 630621 h 1277134"/>
              <a:gd name="connsiteX7" fmla="*/ 472965 w 522728"/>
              <a:gd name="connsiteY7" fmla="*/ 725214 h 1277134"/>
              <a:gd name="connsiteX8" fmla="*/ 457200 w 522728"/>
              <a:gd name="connsiteY8" fmla="*/ 772510 h 1277134"/>
              <a:gd name="connsiteX9" fmla="*/ 394137 w 522728"/>
              <a:gd name="connsiteY9" fmla="*/ 851338 h 1277134"/>
              <a:gd name="connsiteX10" fmla="*/ 315310 w 522728"/>
              <a:gd name="connsiteY10" fmla="*/ 993228 h 1277134"/>
              <a:gd name="connsiteX11" fmla="*/ 283779 w 522728"/>
              <a:gd name="connsiteY11" fmla="*/ 1040524 h 1277134"/>
              <a:gd name="connsiteX12" fmla="*/ 189186 w 522728"/>
              <a:gd name="connsiteY12" fmla="*/ 1103586 h 1277134"/>
              <a:gd name="connsiteX13" fmla="*/ 110358 w 522728"/>
              <a:gd name="connsiteY13" fmla="*/ 1166648 h 1277134"/>
              <a:gd name="connsiteX14" fmla="*/ 31531 w 522728"/>
              <a:gd name="connsiteY14" fmla="*/ 1229710 h 1277134"/>
              <a:gd name="connsiteX15" fmla="*/ 0 w 522728"/>
              <a:gd name="connsiteY15" fmla="*/ 1277007 h 127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2728" h="1277134">
                <a:moveTo>
                  <a:pt x="346841" y="0"/>
                </a:moveTo>
                <a:cubicBezTo>
                  <a:pt x="367862" y="26276"/>
                  <a:pt x="393790" y="49287"/>
                  <a:pt x="409903" y="78828"/>
                </a:cubicBezTo>
                <a:cubicBezTo>
                  <a:pt x="425818" y="108006"/>
                  <a:pt x="430924" y="141890"/>
                  <a:pt x="441434" y="173421"/>
                </a:cubicBezTo>
                <a:lnTo>
                  <a:pt x="457200" y="220717"/>
                </a:lnTo>
                <a:cubicBezTo>
                  <a:pt x="462455" y="236483"/>
                  <a:pt x="463747" y="254187"/>
                  <a:pt x="472965" y="268014"/>
                </a:cubicBezTo>
                <a:lnTo>
                  <a:pt x="504496" y="315310"/>
                </a:lnTo>
                <a:cubicBezTo>
                  <a:pt x="524904" y="458165"/>
                  <a:pt x="532420" y="453771"/>
                  <a:pt x="504496" y="630621"/>
                </a:cubicBezTo>
                <a:cubicBezTo>
                  <a:pt x="499312" y="663451"/>
                  <a:pt x="483475" y="693683"/>
                  <a:pt x="472965" y="725214"/>
                </a:cubicBezTo>
                <a:cubicBezTo>
                  <a:pt x="467710" y="740979"/>
                  <a:pt x="468951" y="760759"/>
                  <a:pt x="457200" y="772510"/>
                </a:cubicBezTo>
                <a:cubicBezTo>
                  <a:pt x="412270" y="817439"/>
                  <a:pt x="433913" y="791673"/>
                  <a:pt x="394137" y="851338"/>
                </a:cubicBezTo>
                <a:cubicBezTo>
                  <a:pt x="366389" y="934586"/>
                  <a:pt x="387590" y="884808"/>
                  <a:pt x="315310" y="993228"/>
                </a:cubicBezTo>
                <a:cubicBezTo>
                  <a:pt x="304800" y="1008993"/>
                  <a:pt x="299544" y="1030014"/>
                  <a:pt x="283779" y="1040524"/>
                </a:cubicBezTo>
                <a:lnTo>
                  <a:pt x="189186" y="1103586"/>
                </a:lnTo>
                <a:cubicBezTo>
                  <a:pt x="98822" y="1239133"/>
                  <a:pt x="219145" y="1079619"/>
                  <a:pt x="110358" y="1166648"/>
                </a:cubicBezTo>
                <a:cubicBezTo>
                  <a:pt x="8484" y="1248147"/>
                  <a:pt x="150412" y="1190084"/>
                  <a:pt x="31531" y="1229710"/>
                </a:cubicBezTo>
                <a:cubicBezTo>
                  <a:pt x="14103" y="1281992"/>
                  <a:pt x="32384" y="1277007"/>
                  <a:pt x="0" y="1277007"/>
                </a:cubicBezTo>
              </a:path>
            </a:pathLst>
          </a:cu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746330" y="2711669"/>
            <a:ext cx="328991" cy="1403131"/>
          </a:xfrm>
          <a:custGeom>
            <a:avLst/>
            <a:gdLst>
              <a:gd name="connsiteX0" fmla="*/ 127436 w 328991"/>
              <a:gd name="connsiteY0" fmla="*/ 0 h 1403131"/>
              <a:gd name="connsiteX1" fmla="*/ 143201 w 328991"/>
              <a:gd name="connsiteY1" fmla="*/ 78828 h 1403131"/>
              <a:gd name="connsiteX2" fmla="*/ 206263 w 328991"/>
              <a:gd name="connsiteY2" fmla="*/ 173421 h 1403131"/>
              <a:gd name="connsiteX3" fmla="*/ 237794 w 328991"/>
              <a:gd name="connsiteY3" fmla="*/ 220717 h 1403131"/>
              <a:gd name="connsiteX4" fmla="*/ 285091 w 328991"/>
              <a:gd name="connsiteY4" fmla="*/ 315310 h 1403131"/>
              <a:gd name="connsiteX5" fmla="*/ 316622 w 328991"/>
              <a:gd name="connsiteY5" fmla="*/ 457200 h 1403131"/>
              <a:gd name="connsiteX6" fmla="*/ 269325 w 328991"/>
              <a:gd name="connsiteY6" fmla="*/ 867103 h 1403131"/>
              <a:gd name="connsiteX7" fmla="*/ 206263 w 328991"/>
              <a:gd name="connsiteY7" fmla="*/ 1008993 h 1403131"/>
              <a:gd name="connsiteX8" fmla="*/ 143201 w 328991"/>
              <a:gd name="connsiteY8" fmla="*/ 1072055 h 1403131"/>
              <a:gd name="connsiteX9" fmla="*/ 32842 w 328991"/>
              <a:gd name="connsiteY9" fmla="*/ 1198179 h 1403131"/>
              <a:gd name="connsiteX10" fmla="*/ 17077 w 328991"/>
              <a:gd name="connsiteY10" fmla="*/ 1261241 h 1403131"/>
              <a:gd name="connsiteX11" fmla="*/ 1311 w 328991"/>
              <a:gd name="connsiteY11" fmla="*/ 1308538 h 1403131"/>
              <a:gd name="connsiteX12" fmla="*/ 48608 w 328991"/>
              <a:gd name="connsiteY12" fmla="*/ 1340069 h 1403131"/>
              <a:gd name="connsiteX13" fmla="*/ 64373 w 328991"/>
              <a:gd name="connsiteY13" fmla="*/ 1387365 h 1403131"/>
              <a:gd name="connsiteX14" fmla="*/ 111670 w 328991"/>
              <a:gd name="connsiteY14" fmla="*/ 1403131 h 140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8991" h="1403131">
                <a:moveTo>
                  <a:pt x="127436" y="0"/>
                </a:moveTo>
                <a:cubicBezTo>
                  <a:pt x="132691" y="26276"/>
                  <a:pt x="132113" y="54433"/>
                  <a:pt x="143201" y="78828"/>
                </a:cubicBezTo>
                <a:cubicBezTo>
                  <a:pt x="158882" y="113327"/>
                  <a:pt x="185242" y="141890"/>
                  <a:pt x="206263" y="173421"/>
                </a:cubicBezTo>
                <a:cubicBezTo>
                  <a:pt x="216773" y="189186"/>
                  <a:pt x="231802" y="202742"/>
                  <a:pt x="237794" y="220717"/>
                </a:cubicBezTo>
                <a:cubicBezTo>
                  <a:pt x="259552" y="285989"/>
                  <a:pt x="244342" y="254187"/>
                  <a:pt x="285091" y="315310"/>
                </a:cubicBezTo>
                <a:cubicBezTo>
                  <a:pt x="301347" y="364081"/>
                  <a:pt x="316622" y="401711"/>
                  <a:pt x="316622" y="457200"/>
                </a:cubicBezTo>
                <a:cubicBezTo>
                  <a:pt x="316622" y="813853"/>
                  <a:pt x="365368" y="723040"/>
                  <a:pt x="269325" y="867103"/>
                </a:cubicBezTo>
                <a:cubicBezTo>
                  <a:pt x="231802" y="979672"/>
                  <a:pt x="256231" y="934042"/>
                  <a:pt x="206263" y="1008993"/>
                </a:cubicBezTo>
                <a:cubicBezTo>
                  <a:pt x="164223" y="1135117"/>
                  <a:pt x="227283" y="987973"/>
                  <a:pt x="143201" y="1072055"/>
                </a:cubicBezTo>
                <a:cubicBezTo>
                  <a:pt x="-40733" y="1255987"/>
                  <a:pt x="166851" y="1108841"/>
                  <a:pt x="32842" y="1198179"/>
                </a:cubicBezTo>
                <a:cubicBezTo>
                  <a:pt x="27587" y="1219200"/>
                  <a:pt x="23030" y="1240407"/>
                  <a:pt x="17077" y="1261241"/>
                </a:cubicBezTo>
                <a:cubicBezTo>
                  <a:pt x="12512" y="1277220"/>
                  <a:pt x="-4861" y="1293108"/>
                  <a:pt x="1311" y="1308538"/>
                </a:cubicBezTo>
                <a:cubicBezTo>
                  <a:pt x="8348" y="1326131"/>
                  <a:pt x="32842" y="1329559"/>
                  <a:pt x="48608" y="1340069"/>
                </a:cubicBezTo>
                <a:cubicBezTo>
                  <a:pt x="53863" y="1355834"/>
                  <a:pt x="52622" y="1375614"/>
                  <a:pt x="64373" y="1387365"/>
                </a:cubicBezTo>
                <a:cubicBezTo>
                  <a:pt x="76124" y="1399116"/>
                  <a:pt x="111670" y="1403131"/>
                  <a:pt x="111670" y="1403131"/>
                </a:cubicBezTo>
              </a:path>
            </a:pathLst>
          </a:cu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724150" y="4619555"/>
            <a:ext cx="3151015" cy="430993"/>
          </a:xfrm>
          <a:prstGeom prst="rect">
            <a:avLst/>
          </a:prstGeom>
        </p:spPr>
        <p:txBody>
          <a:bodyPr/>
          <a:lstStyle>
            <a:lvl1pPr marL="241300" indent="-241300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romanUcPeriod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6900" indent="-241300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2pPr>
            <a:lvl3pPr marL="1003300" indent="-292100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3pPr>
            <a:lvl4pPr marL="1346200" indent="-228600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4pPr>
            <a:lvl5pPr marL="1739900" indent="-279400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5pPr>
            <a:lvl6pPr marL="2197100" indent="-279400" algn="l" rtl="0" fontAlgn="base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6pPr>
            <a:lvl7pPr marL="2654300" indent="-279400" algn="l" rtl="0" fontAlgn="base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7pPr>
            <a:lvl8pPr marL="3111500" indent="-279400" algn="l" rtl="0" fontAlgn="base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8pPr>
            <a:lvl9pPr marL="3568700" indent="-279400" algn="l" rtl="0" fontAlgn="base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1800" dirty="0"/>
              <a:t>Imaged an aortic aneurysm</a:t>
            </a:r>
          </a:p>
        </p:txBody>
      </p:sp>
    </p:spTree>
    <p:extLst>
      <p:ext uri="{BB962C8B-B14F-4D97-AF65-F5344CB8AC3E}">
        <p14:creationId xmlns:p14="http://schemas.microsoft.com/office/powerpoint/2010/main" val="2389251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 txBox="1">
            <a:spLocks/>
          </p:cNvSpPr>
          <p:nvPr/>
        </p:nvSpPr>
        <p:spPr>
          <a:xfrm>
            <a:off x="2359650" y="4254215"/>
            <a:ext cx="2895600" cy="2317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            </a:t>
            </a:r>
            <a:r>
              <a:rPr lang="en-US" sz="2000">
                <a:solidFill>
                  <a:schemeClr val="bg1"/>
                </a:solidFill>
                <a:latin typeface="+mn-lt"/>
              </a:rPr>
              <a:t>Clear Vascular, Inc.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38405"/>
            <a:ext cx="7772400" cy="855865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CAROTID #2  HUMAN CLINICAL STUDY</a:t>
            </a:r>
            <a:br>
              <a:rPr lang="en-US" sz="28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(Low Dose Study)</a:t>
            </a:r>
          </a:p>
        </p:txBody>
      </p:sp>
      <p:pic>
        <p:nvPicPr>
          <p:cNvPr id="4" name="Picture 2" descr="W:\non-GLP\Clear Vascular\Clear Vascular Human Carotid 2011 (CLRIN00170)\Clear Vascular Human Carotid 2011 photos\CV27099 005\CV27099 005 level4 ORO1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060" y="4379049"/>
            <a:ext cx="3096815" cy="233172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</p:pic>
      <p:pic>
        <p:nvPicPr>
          <p:cNvPr id="5" name="Picture 3" descr="W:\non-GLP\Clear Vascular\Clear Vascular Human Carotid 2011 (CLRIN00170)\Clear Vascular Human Carotid 2011 photos\CV27099 005\CV27099 005 level4.1 HE10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060" y="1930395"/>
            <a:ext cx="3096815" cy="233172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1805" y="1895744"/>
            <a:ext cx="2695209" cy="2377440"/>
            <a:chOff x="17571" y="1228243"/>
            <a:chExt cx="2695209" cy="2377440"/>
          </a:xfrm>
        </p:grpSpPr>
        <p:pic>
          <p:nvPicPr>
            <p:cNvPr id="7" name="Picture 6" descr="W:\non-GLP\Clear Vascular\Clear Vascular Human Carotid 2011 (CLRIN00170)\Clear Vascular Human Carotid 2011 photos\CV27099 005\CV27099 005 level4.1 Movat1.25x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419" y="1228243"/>
              <a:ext cx="2668361" cy="2009120"/>
            </a:xfrm>
            <a:prstGeom prst="rect">
              <a:avLst/>
            </a:prstGeom>
            <a:noFill/>
          </p:spPr>
        </p:pic>
        <p:pic>
          <p:nvPicPr>
            <p:cNvPr id="8" name="Picture 2" descr="W:\non-GLP\Clear Vascular\Clear Vascular Human Carotid 2011 (CLRIN00170)\Clear Vascular Human Carotid 2011 photos\CV27099 005\CV27099 005 level4.2 Movat1.25x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571" y="1596563"/>
              <a:ext cx="2668361" cy="2009120"/>
            </a:xfrm>
            <a:prstGeom prst="rect">
              <a:avLst/>
            </a:prstGeom>
            <a:noFill/>
          </p:spPr>
        </p:pic>
        <p:sp>
          <p:nvSpPr>
            <p:cNvPr id="9" name="テキスト ボックス 28"/>
            <p:cNvSpPr txBox="1"/>
            <p:nvPr/>
          </p:nvSpPr>
          <p:spPr>
            <a:xfrm>
              <a:off x="565035" y="1969610"/>
              <a:ext cx="588920" cy="346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ja-JP" sz="2000" b="1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NC</a:t>
              </a:r>
              <a:endParaRPr kumimoji="1" lang="ja-JP" altLang="en-US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テキスト ボックス 42"/>
            <p:cNvSpPr txBox="1"/>
            <p:nvPr/>
          </p:nvSpPr>
          <p:spPr>
            <a:xfrm>
              <a:off x="18269" y="3298033"/>
              <a:ext cx="640120" cy="29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ja-JP" sz="1600" b="1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Movat</a:t>
              </a:r>
              <a:endParaRPr kumimoji="1" lang="ja-JP" altLang="en-US" sz="1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-12107" y="4428881"/>
            <a:ext cx="2677603" cy="2286000"/>
            <a:chOff x="-4421" y="3774645"/>
            <a:chExt cx="2784707" cy="2377440"/>
          </a:xfrm>
        </p:grpSpPr>
        <p:pic>
          <p:nvPicPr>
            <p:cNvPr id="12" name="Picture 5" descr="W:\non-GLP\Clear Vascular\Clear Vascular Human Carotid 2011 (CLRIN00170)\Clear Vascular Human Carotid 2011 photos\CV27099 005\CV27099 005 level4.1 HE1.25x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397" y="3774645"/>
              <a:ext cx="2729889" cy="2055445"/>
            </a:xfrm>
            <a:prstGeom prst="rect">
              <a:avLst/>
            </a:prstGeom>
            <a:noFill/>
          </p:spPr>
        </p:pic>
        <p:pic>
          <p:nvPicPr>
            <p:cNvPr id="13" name="Picture 4" descr="W:\non-GLP\Clear Vascular\Clear Vascular Human Carotid 2011 (CLRIN00170)\Clear Vascular Human Carotid 2011 photos\CV27099 005\CV27099 005 level4.2 HE1.25x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4421" y="4096640"/>
              <a:ext cx="2729889" cy="2055445"/>
            </a:xfrm>
            <a:prstGeom prst="rect">
              <a:avLst/>
            </a:prstGeom>
            <a:noFill/>
          </p:spPr>
        </p:pic>
        <p:sp>
          <p:nvSpPr>
            <p:cNvPr id="14" name="テキスト ボックス 43"/>
            <p:cNvSpPr txBox="1"/>
            <p:nvPr/>
          </p:nvSpPr>
          <p:spPr>
            <a:xfrm>
              <a:off x="12987" y="5836004"/>
              <a:ext cx="435119" cy="293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ja-JP" sz="1600" b="1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H/E</a:t>
              </a:r>
              <a:endParaRPr kumimoji="1" lang="ja-JP" altLang="en-US" sz="1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正方形/長方形 45"/>
            <p:cNvSpPr/>
            <p:nvPr/>
          </p:nvSpPr>
          <p:spPr>
            <a:xfrm rot="18840000">
              <a:off x="450365" y="5018057"/>
              <a:ext cx="438544" cy="383726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ja-JP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6" name="テキスト ボックス 47"/>
          <p:cNvSpPr txBox="1"/>
          <p:nvPr/>
        </p:nvSpPr>
        <p:spPr>
          <a:xfrm>
            <a:off x="2721812" y="6439650"/>
            <a:ext cx="156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Oil Red O (Lipid)</a:t>
            </a:r>
            <a:endParaRPr kumimoji="1" lang="ja-JP" altLang="en-US" sz="16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テキスト ボックス 49"/>
          <p:cNvSpPr txBox="1"/>
          <p:nvPr/>
        </p:nvSpPr>
        <p:spPr>
          <a:xfrm>
            <a:off x="3503533" y="2430991"/>
            <a:ext cx="900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NC</a:t>
            </a:r>
          </a:p>
        </p:txBody>
      </p:sp>
      <p:sp>
        <p:nvSpPr>
          <p:cNvPr id="18" name="テキスト ボックス 50"/>
          <p:cNvSpPr txBox="1"/>
          <p:nvPr/>
        </p:nvSpPr>
        <p:spPr>
          <a:xfrm>
            <a:off x="4243531" y="3757947"/>
            <a:ext cx="1794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Thin-fibrous cap</a:t>
            </a:r>
            <a:endParaRPr kumimoji="1" lang="ja-JP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テキスト ボックス 43"/>
          <p:cNvSpPr txBox="1"/>
          <p:nvPr/>
        </p:nvSpPr>
        <p:spPr>
          <a:xfrm>
            <a:off x="2726674" y="3966670"/>
            <a:ext cx="50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H/E</a:t>
            </a:r>
            <a:endParaRPr kumimoji="1" lang="ja-JP" altLang="en-US" sz="16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テキスト ボックス 49"/>
          <p:cNvSpPr txBox="1"/>
          <p:nvPr/>
        </p:nvSpPr>
        <p:spPr>
          <a:xfrm>
            <a:off x="3052724" y="2774671"/>
            <a:ext cx="2227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(with hemorrhage)</a:t>
            </a:r>
          </a:p>
        </p:txBody>
      </p:sp>
      <p:sp>
        <p:nvSpPr>
          <p:cNvPr id="21" name="テキスト ボックス 49"/>
          <p:cNvSpPr txBox="1"/>
          <p:nvPr/>
        </p:nvSpPr>
        <p:spPr>
          <a:xfrm>
            <a:off x="3716419" y="4983380"/>
            <a:ext cx="900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NC</a:t>
            </a:r>
          </a:p>
        </p:txBody>
      </p:sp>
      <p:pic>
        <p:nvPicPr>
          <p:cNvPr id="22" name="Picture 2" descr="W:\non-GLP\Clear Vascular\Clear Vascular Human Carotid 2011 (CLRIN00170)\Clear Vascular Human Carotid 2011 photos\CV27099 005\CV27099 005 level4 CD68 10x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66688" y="1938944"/>
            <a:ext cx="3096815" cy="233172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</p:pic>
      <p:sp>
        <p:nvSpPr>
          <p:cNvPr id="23" name="テキスト ボックス 47"/>
          <p:cNvSpPr txBox="1"/>
          <p:nvPr/>
        </p:nvSpPr>
        <p:spPr>
          <a:xfrm>
            <a:off x="5954027" y="3962014"/>
            <a:ext cx="1944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Calibri" pitchFamily="34" charset="0"/>
                <a:cs typeface="Calibri" pitchFamily="34" charset="0"/>
              </a:rPr>
              <a:t>CD68 (macrophages)</a:t>
            </a:r>
            <a:endParaRPr kumimoji="1" lang="ja-JP" altLang="en-US" sz="16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4" name="直線矢印コネクタ 27"/>
          <p:cNvCxnSpPr/>
          <p:nvPr/>
        </p:nvCxnSpPr>
        <p:spPr>
          <a:xfrm rot="13200000">
            <a:off x="7205355" y="3618553"/>
            <a:ext cx="317027" cy="63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9"/>
          <p:cNvCxnSpPr/>
          <p:nvPr/>
        </p:nvCxnSpPr>
        <p:spPr>
          <a:xfrm rot="13200000">
            <a:off x="7936228" y="3555149"/>
            <a:ext cx="317027" cy="63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49"/>
          <p:cNvSpPr txBox="1"/>
          <p:nvPr/>
        </p:nvSpPr>
        <p:spPr>
          <a:xfrm>
            <a:off x="7160368" y="2204449"/>
            <a:ext cx="792567" cy="460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NC</a:t>
            </a:r>
          </a:p>
        </p:txBody>
      </p:sp>
      <p:sp>
        <p:nvSpPr>
          <p:cNvPr id="27" name="テキスト ボックス 28"/>
          <p:cNvSpPr txBox="1"/>
          <p:nvPr/>
        </p:nvSpPr>
        <p:spPr>
          <a:xfrm>
            <a:off x="431131" y="5181043"/>
            <a:ext cx="679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NC</a:t>
            </a:r>
            <a:endParaRPr kumimoji="1" lang="ja-JP" altLang="en-US" sz="20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8" name="直線矢印コネクタ 29"/>
          <p:cNvCxnSpPr/>
          <p:nvPr/>
        </p:nvCxnSpPr>
        <p:spPr>
          <a:xfrm rot="17280000">
            <a:off x="5051113" y="3718171"/>
            <a:ext cx="274320" cy="914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8652" y="1911509"/>
            <a:ext cx="2651760" cy="237744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1317" y="4370156"/>
            <a:ext cx="2651760" cy="237744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Y:\non-GLP\Clear Vascular\Clear Vascular Human Carotid 2011 (CLRIN00170)\Clear Vascular Human Carotid 2011 photos\CV27099 005\CV27099 005 level4 Apoptosis 40x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1" b="3013"/>
          <a:stretch/>
        </p:blipFill>
        <p:spPr bwMode="auto">
          <a:xfrm>
            <a:off x="5956902" y="4370360"/>
            <a:ext cx="3075504" cy="23317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直線矢印コネクタ 26"/>
          <p:cNvCxnSpPr/>
          <p:nvPr/>
        </p:nvCxnSpPr>
        <p:spPr>
          <a:xfrm rot="13200000">
            <a:off x="6788721" y="4606578"/>
            <a:ext cx="317027" cy="63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26"/>
          <p:cNvCxnSpPr/>
          <p:nvPr/>
        </p:nvCxnSpPr>
        <p:spPr>
          <a:xfrm rot="17160000">
            <a:off x="8655985" y="4813531"/>
            <a:ext cx="317027" cy="63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26"/>
          <p:cNvCxnSpPr/>
          <p:nvPr/>
        </p:nvCxnSpPr>
        <p:spPr>
          <a:xfrm rot="7500000">
            <a:off x="6966730" y="5058758"/>
            <a:ext cx="317027" cy="63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26"/>
          <p:cNvCxnSpPr/>
          <p:nvPr/>
        </p:nvCxnSpPr>
        <p:spPr>
          <a:xfrm rot="7500000">
            <a:off x="7241906" y="5265967"/>
            <a:ext cx="317027" cy="63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26"/>
          <p:cNvCxnSpPr/>
          <p:nvPr/>
        </p:nvCxnSpPr>
        <p:spPr>
          <a:xfrm rot="7500000">
            <a:off x="7449156" y="5806414"/>
            <a:ext cx="317027" cy="63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26"/>
          <p:cNvCxnSpPr/>
          <p:nvPr/>
        </p:nvCxnSpPr>
        <p:spPr>
          <a:xfrm rot="17160000">
            <a:off x="6744181" y="6189589"/>
            <a:ext cx="317027" cy="63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>
            <a:spLocks noChangeAspect="1"/>
          </p:cNvSpPr>
          <p:nvPr/>
        </p:nvSpPr>
        <p:spPr>
          <a:xfrm rot="18840000">
            <a:off x="509789" y="5723599"/>
            <a:ext cx="236804" cy="182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テキスト ボックス 47"/>
          <p:cNvSpPr txBox="1"/>
          <p:nvPr/>
        </p:nvSpPr>
        <p:spPr>
          <a:xfrm>
            <a:off x="5918847" y="6414347"/>
            <a:ext cx="1033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Calibri" pitchFamily="34" charset="0"/>
                <a:cs typeface="Calibri" pitchFamily="34" charset="0"/>
              </a:rPr>
              <a:t>Apoptosis</a:t>
            </a:r>
            <a:endParaRPr kumimoji="1" lang="ja-JP" altLang="en-US" sz="16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0" name="直線矢印コネクタ 26"/>
          <p:cNvCxnSpPr/>
          <p:nvPr/>
        </p:nvCxnSpPr>
        <p:spPr>
          <a:xfrm rot="7500000">
            <a:off x="6873081" y="3737353"/>
            <a:ext cx="317027" cy="63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3"/>
          <p:cNvSpPr txBox="1"/>
          <p:nvPr/>
        </p:nvSpPr>
        <p:spPr>
          <a:xfrm>
            <a:off x="1805" y="1892800"/>
            <a:ext cx="966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Subject 5</a:t>
            </a:r>
            <a:endParaRPr kumimoji="1" lang="ja-JP" altLang="en-US" sz="16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Content Placeholder 8"/>
          <p:cNvSpPr>
            <a:spLocks noGrp="1"/>
          </p:cNvSpPr>
          <p:nvPr>
            <p:ph sz="quarter" idx="10"/>
          </p:nvPr>
        </p:nvSpPr>
        <p:spPr>
          <a:xfrm>
            <a:off x="117021" y="971080"/>
            <a:ext cx="8771646" cy="824780"/>
          </a:xfrm>
        </p:spPr>
        <p:txBody>
          <a:bodyPr/>
          <a:lstStyle/>
          <a:p>
            <a:pPr lvl="0"/>
            <a:r>
              <a:rPr lang="en-US" sz="1800" dirty="0"/>
              <a:t>Two of 5 patients had vulnerable/ruptured plaque confirmed on histology containing excessive macrophages, lipid, and apoptotic bodies in the region of the necrotic core.</a:t>
            </a:r>
          </a:p>
        </p:txBody>
      </p:sp>
    </p:spTree>
    <p:extLst>
      <p:ext uri="{BB962C8B-B14F-4D97-AF65-F5344CB8AC3E}">
        <p14:creationId xmlns:p14="http://schemas.microsoft.com/office/powerpoint/2010/main" val="2389251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407601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+mn-lt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709" y="1041017"/>
            <a:ext cx="8105579" cy="5037928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ea typeface="Calibri"/>
                <a:cs typeface="Times New Roman"/>
              </a:rPr>
              <a:t>Tin-117m can be detected by existing gamma cameras / SPECT imaging and its therapeutic conversion electron has strong ionization effect over relevant biological range, while </a:t>
            </a:r>
            <a:r>
              <a:rPr lang="en-US" sz="1600" dirty="0" err="1">
                <a:solidFill>
                  <a:prstClr val="black"/>
                </a:solidFill>
                <a:ea typeface="Calibri"/>
                <a:cs typeface="Times New Roman"/>
              </a:rPr>
              <a:t>annexin</a:t>
            </a:r>
            <a:r>
              <a:rPr lang="en-US" sz="1600" dirty="0">
                <a:solidFill>
                  <a:prstClr val="black"/>
                </a:solidFill>
                <a:ea typeface="Calibri"/>
                <a:cs typeface="Times New Roman"/>
              </a:rPr>
              <a:t> V binds to specific cell membrane chemicals that are expressed in apoptotic macrophages.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600" dirty="0"/>
              <a:t>Injection of Tin-117 labeled </a:t>
            </a:r>
            <a:r>
              <a:rPr lang="en-US" sz="1600" dirty="0" err="1"/>
              <a:t>annexin</a:t>
            </a:r>
            <a:r>
              <a:rPr lang="en-US" sz="1600" dirty="0"/>
              <a:t> is associated with reduced expression of macrophages and greater expression of smooth muscle cells with greater collagen content and less apoptotic bodies in brachiocephalic arteries and sinotubular junction in a murine model of atherosclerosis.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600" dirty="0"/>
              <a:t>The first human carotid study with a very low dose (500 µ</a:t>
            </a:r>
            <a:r>
              <a:rPr lang="en-US" sz="1600" dirty="0" err="1"/>
              <a:t>Ci</a:t>
            </a:r>
            <a:r>
              <a:rPr lang="en-US" sz="1600" dirty="0"/>
              <a:t>) injection showed the tagged </a:t>
            </a:r>
            <a:r>
              <a:rPr lang="en-US" sz="1600" dirty="0" err="1"/>
              <a:t>annexin</a:t>
            </a:r>
            <a:r>
              <a:rPr lang="en-US" sz="1600" dirty="0"/>
              <a:t> in carotid arteries where histology confirmed the presence of vulnerable/ruptured plaques. No adverse effects were observed.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600" dirty="0"/>
              <a:t>The second human carotid study with a low dose (3 </a:t>
            </a:r>
            <a:r>
              <a:rPr lang="en-US" sz="1600" dirty="0" err="1"/>
              <a:t>mCi</a:t>
            </a:r>
            <a:r>
              <a:rPr lang="en-US" sz="1600" dirty="0"/>
              <a:t>) injection showed tagging of carotid plaques in 3 of 5 subjects where histology demonstrated the presence of vulnerable plaques in 2 subjects. Abdominal aortic aneurysm was also imaged by SPECT.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600" dirty="0"/>
              <a:t>A systemic injection of Tin-117m-DOTA-Annexin has a potential therapeutic effect in stabilizing vulnerable atherosclerotic plaques that can be measured by imaging modalities. The therapeutic utility of this agent should be confirmed by further human clinical studies.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384385" y="407601"/>
            <a:ext cx="6528850" cy="4771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800" dirty="0">
                <a:solidFill>
                  <a:schemeClr val="accent2"/>
                </a:solidFill>
              </a:rPr>
              <a:t>Simultaneous Localization and Treatment of Vulnerable Plaque by Tin-117m Conversion Electrons</a:t>
            </a:r>
          </a:p>
        </p:txBody>
      </p:sp>
    </p:spTree>
    <p:extLst>
      <p:ext uri="{BB962C8B-B14F-4D97-AF65-F5344CB8AC3E}">
        <p14:creationId xmlns:p14="http://schemas.microsoft.com/office/powerpoint/2010/main" val="3830895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1570" y="1998255"/>
            <a:ext cx="4495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itle 1"/>
          <p:cNvSpPr>
            <a:spLocks noGrp="1"/>
          </p:cNvSpPr>
          <p:nvPr>
            <p:ph type="title"/>
          </p:nvPr>
        </p:nvSpPr>
        <p:spPr>
          <a:xfrm>
            <a:off x="471736" y="0"/>
            <a:ext cx="8229600" cy="76470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Acknowledgments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4984508" y="2509430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800">
              <a:solidFill>
                <a:prstClr val="white"/>
              </a:solidFill>
            </a:endParaRPr>
          </a:p>
        </p:txBody>
      </p:sp>
      <p:sp>
        <p:nvSpPr>
          <p:cNvPr id="68617" name="TextBox 10"/>
          <p:cNvSpPr txBox="1">
            <a:spLocks noChangeArrowheads="1"/>
          </p:cNvSpPr>
          <p:nvPr/>
        </p:nvSpPr>
        <p:spPr bwMode="auto">
          <a:xfrm>
            <a:off x="7031018" y="5147655"/>
            <a:ext cx="1806352" cy="432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1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Washington DC</a:t>
            </a:r>
          </a:p>
        </p:txBody>
      </p:sp>
      <p:pic>
        <p:nvPicPr>
          <p:cNvPr id="68619" name="Picture 4" descr="C:\Users\syazdani.CVPATH\Desktop\2011-04-01_18-31-20_7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9370" y="779055"/>
            <a:ext cx="2667000" cy="1498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5" name="Straight Connector 14"/>
          <p:cNvCxnSpPr>
            <a:stCxn id="8" idx="4"/>
          </p:cNvCxnSpPr>
          <p:nvPr/>
        </p:nvCxnSpPr>
        <p:spPr>
          <a:xfrm flipV="1">
            <a:off x="5289308" y="2303055"/>
            <a:ext cx="500062" cy="3222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21" name="TextBox 15"/>
          <p:cNvSpPr txBox="1">
            <a:spLocks noChangeArrowheads="1"/>
          </p:cNvSpPr>
          <p:nvPr/>
        </p:nvSpPr>
        <p:spPr bwMode="auto">
          <a:xfrm>
            <a:off x="5789370" y="1922055"/>
            <a:ext cx="2667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1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CVPath Institute, Inc.</a:t>
            </a: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417457" y="4389125"/>
            <a:ext cx="3348038" cy="241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58738" fontAlgn="auto">
              <a:spcBef>
                <a:spcPts val="0"/>
              </a:spcBef>
              <a:spcAft>
                <a:spcPts val="600"/>
              </a:spcAft>
            </a:pPr>
            <a:r>
              <a:rPr kumimoji="1" lang="en-US" sz="2000" u="sng" dirty="0">
                <a:latin typeface="Arial" pitchFamily="34" charset="0"/>
                <a:cs typeface="Arial" pitchFamily="34" charset="0"/>
              </a:rPr>
              <a:t>CVPath Institute, Inc.</a:t>
            </a:r>
          </a:p>
          <a:p>
            <a:pPr marL="5873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1800" dirty="0">
                <a:latin typeface="Arial" pitchFamily="34" charset="0"/>
                <a:cs typeface="Arial" pitchFamily="34" charset="0"/>
              </a:rPr>
              <a:t>Frank D. Kolodgie, PhD</a:t>
            </a:r>
          </a:p>
          <a:p>
            <a:pPr marL="5873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1800" dirty="0">
                <a:latin typeface="Arial" pitchFamily="34" charset="0"/>
                <a:cs typeface="Arial" pitchFamily="34" charset="0"/>
              </a:rPr>
              <a:t>Fumiyuki Otsuka, MD, PhD</a:t>
            </a:r>
          </a:p>
          <a:p>
            <a:pPr marL="5873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latin typeface="Arial" pitchFamily="34" charset="0"/>
                <a:cs typeface="Arial" pitchFamily="34" charset="0"/>
              </a:rPr>
              <a:t>XiaoQing Zhao, PhD</a:t>
            </a:r>
          </a:p>
          <a:p>
            <a:pPr marL="5873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latin typeface="Arial" pitchFamily="34" charset="0"/>
                <a:cs typeface="Arial" pitchFamily="34" charset="0"/>
              </a:rPr>
              <a:t>Masataka Nakano, MD</a:t>
            </a:r>
          </a:p>
          <a:p>
            <a:pPr marL="5873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latin typeface="Arial" pitchFamily="34" charset="0"/>
                <a:cs typeface="Arial" pitchFamily="34" charset="0"/>
              </a:rPr>
              <a:t>Kenichi </a:t>
            </a:r>
            <a:r>
              <a:rPr kumimoji="1" lang="en-US" altLang="ja-JP" sz="1800" dirty="0" err="1">
                <a:latin typeface="Arial" pitchFamily="34" charset="0"/>
                <a:cs typeface="Arial" pitchFamily="34" charset="0"/>
              </a:rPr>
              <a:t>Sakakura</a:t>
            </a:r>
            <a:r>
              <a:rPr kumimoji="1" lang="en-US" altLang="ja-JP" sz="1800" dirty="0">
                <a:latin typeface="Arial" pitchFamily="34" charset="0"/>
                <a:cs typeface="Arial" pitchFamily="34" charset="0"/>
              </a:rPr>
              <a:t>, MD, PhD</a:t>
            </a:r>
          </a:p>
          <a:p>
            <a:pPr marL="5873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latin typeface="Arial" pitchFamily="34" charset="0"/>
                <a:cs typeface="Arial" pitchFamily="34" charset="0"/>
              </a:rPr>
              <a:t>Elena Ladich, MD</a:t>
            </a:r>
            <a:endParaRPr kumimoji="1" lang="en-US" sz="1800" dirty="0">
              <a:latin typeface="Arial" pitchFamily="34" charset="0"/>
              <a:cs typeface="Arial" pitchFamily="34" charset="0"/>
            </a:endParaRPr>
          </a:p>
          <a:p>
            <a:pPr marL="5873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1800" dirty="0">
                <a:latin typeface="Arial" pitchFamily="34" charset="0"/>
                <a:cs typeface="Arial" pitchFamily="34" charset="0"/>
              </a:rPr>
              <a:t>Lila Adams, HT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71736" y="675957"/>
            <a:ext cx="2971800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kumimoji="1" lang="en-US" sz="2400" b="1" u="sng" dirty="0">
                <a:latin typeface="Arial" pitchFamily="34" charset="0"/>
                <a:cs typeface="Arial" pitchFamily="34" charset="0"/>
              </a:rPr>
              <a:t>Funding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kumimoji="1" lang="en-US" sz="2000" u="sng" dirty="0">
                <a:latin typeface="Arial" pitchFamily="34" charset="0"/>
                <a:cs typeface="Arial" pitchFamily="34" charset="0"/>
              </a:rPr>
              <a:t>Clear Vascular, Inc.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9" y="1660604"/>
            <a:ext cx="2487253" cy="2388992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404253"/>
              </p:ext>
            </p:extLst>
          </p:nvPr>
        </p:nvGraphicFramePr>
        <p:xfrm>
          <a:off x="4341570" y="5664404"/>
          <a:ext cx="2009062" cy="1071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Document" r:id="rId6" imgW="4001058" imgH="2133898" progId="Word.Document.8">
                  <p:link updateAutomatic="1"/>
                </p:oleObj>
              </mc:Choice>
              <mc:Fallback>
                <p:oleObj name="Document" r:id="rId6" imgW="4001058" imgH="2133898" progId="Word.Document.8">
                  <p:link updateAutomatic="1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1570" y="5664404"/>
                        <a:ext cx="2009062" cy="10718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6127841" y="2293430"/>
            <a:ext cx="2092633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1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Gaithersburg, MD</a:t>
            </a:r>
          </a:p>
        </p:txBody>
      </p:sp>
    </p:spTree>
    <p:extLst>
      <p:ext uri="{BB962C8B-B14F-4D97-AF65-F5344CB8AC3E}">
        <p14:creationId xmlns:p14="http://schemas.microsoft.com/office/powerpoint/2010/main" val="207021259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90" y="0"/>
            <a:ext cx="7772400" cy="932675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Noninvasive Detection of Plaque Instability with Use of Radiolabeled </a:t>
            </a:r>
            <a:r>
              <a:rPr lang="en-US" sz="2000" dirty="0" err="1">
                <a:solidFill>
                  <a:schemeClr val="accent2"/>
                </a:solidFill>
              </a:rPr>
              <a:t>Annexin</a:t>
            </a:r>
            <a:r>
              <a:rPr lang="en-US" sz="2000" dirty="0">
                <a:solidFill>
                  <a:schemeClr val="accent2"/>
                </a:solidFill>
              </a:rPr>
              <a:t> A5 in Patients with Carotid Artery Atherosclerosis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775388" y="6306836"/>
            <a:ext cx="4210356" cy="3736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25" algn="r"/>
                <a:tab pos="7658100" algn="r"/>
              </a:tabLst>
              <a:defRPr lang="en-US" sz="1600" b="1" dirty="0">
                <a:solidFill>
                  <a:srgbClr val="6F889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9pPr>
          </a:lstStyle>
          <a:p>
            <a:pPr algn="r"/>
            <a:r>
              <a:rPr sz="1400" i="1">
                <a:solidFill>
                  <a:srgbClr val="000000"/>
                </a:solidFill>
              </a:rPr>
              <a:t>Narula J, et al. N </a:t>
            </a:r>
            <a:r>
              <a:rPr sz="1400" i="1" err="1">
                <a:solidFill>
                  <a:srgbClr val="000000"/>
                </a:solidFill>
              </a:rPr>
              <a:t>Engl</a:t>
            </a:r>
            <a:r>
              <a:rPr sz="1400" i="1">
                <a:solidFill>
                  <a:srgbClr val="000000"/>
                </a:solidFill>
              </a:rPr>
              <a:t> J Med 2004; 350: 1472-3.</a:t>
            </a:r>
          </a:p>
        </p:txBody>
      </p:sp>
      <p:pic>
        <p:nvPicPr>
          <p:cNvPr id="7170" name="Picture 2" descr="C:\Users\Fumiyuki Otsuka\Desktop\Clear Vascular\Narula Annexin NEJM2004 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2395"/>
          <a:stretch/>
        </p:blipFill>
        <p:spPr bwMode="auto">
          <a:xfrm>
            <a:off x="2169994" y="1027153"/>
            <a:ext cx="6469160" cy="48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83229" y="2050545"/>
            <a:ext cx="1858290" cy="7561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25" algn="r"/>
                <a:tab pos="7658100" algn="r"/>
              </a:tabLst>
              <a:defRPr lang="en-US" sz="1600" b="1" dirty="0">
                <a:solidFill>
                  <a:srgbClr val="6F889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9pPr>
          </a:lstStyle>
          <a:p>
            <a:r>
              <a:rPr sz="1400" b="0">
                <a:solidFill>
                  <a:srgbClr val="000000"/>
                </a:solidFill>
              </a:rPr>
              <a:t>Uptake of radiolabeled </a:t>
            </a:r>
            <a:r>
              <a:rPr sz="1400" b="0" err="1">
                <a:solidFill>
                  <a:srgbClr val="000000"/>
                </a:solidFill>
              </a:rPr>
              <a:t>annexin</a:t>
            </a:r>
            <a:r>
              <a:rPr sz="1400" b="0">
                <a:solidFill>
                  <a:srgbClr val="000000"/>
                </a:solidFill>
              </a:rPr>
              <a:t> A5 only in the culprit lesion (arrows)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503669" y="5844337"/>
            <a:ext cx="1585433" cy="39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25" algn="r"/>
                <a:tab pos="7658100" algn="r"/>
              </a:tabLst>
              <a:defRPr lang="en-US" sz="1600" b="1" dirty="0">
                <a:solidFill>
                  <a:srgbClr val="6F889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sz="1800">
                <a:solidFill>
                  <a:srgbClr val="000000"/>
                </a:solidFill>
              </a:rPr>
              <a:t>SPECT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547424" y="5826297"/>
            <a:ext cx="3037137" cy="39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25" algn="r"/>
                <a:tab pos="7658100" algn="r"/>
              </a:tabLst>
              <a:defRPr lang="en-US" sz="1600" b="1" dirty="0">
                <a:solidFill>
                  <a:srgbClr val="6F889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sz="1800">
                <a:solidFill>
                  <a:srgbClr val="000000"/>
                </a:solidFill>
              </a:rPr>
              <a:t>Histology (</a:t>
            </a:r>
            <a:r>
              <a:rPr sz="1800" err="1">
                <a:solidFill>
                  <a:srgbClr val="000000"/>
                </a:solidFill>
              </a:rPr>
              <a:t>Endarterectomy</a:t>
            </a:r>
            <a:r>
              <a:rPr sz="18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11664" y="2699305"/>
            <a:ext cx="2172897" cy="6144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25" algn="r"/>
                <a:tab pos="7658100" algn="r"/>
              </a:tabLst>
              <a:defRPr lang="en-US" sz="1600" b="1" dirty="0">
                <a:solidFill>
                  <a:srgbClr val="6F889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9pPr>
          </a:lstStyle>
          <a:p>
            <a:r>
              <a:rPr sz="1200" b="0">
                <a:solidFill>
                  <a:srgbClr val="000000"/>
                </a:solidFill>
              </a:rPr>
              <a:t>Macrophages within the neointima, with extensive binding of </a:t>
            </a:r>
            <a:r>
              <a:rPr sz="1200" b="0" err="1">
                <a:solidFill>
                  <a:srgbClr val="000000"/>
                </a:solidFill>
              </a:rPr>
              <a:t>annexin</a:t>
            </a:r>
            <a:r>
              <a:rPr sz="1200" b="0">
                <a:solidFill>
                  <a:srgbClr val="000000"/>
                </a:solidFill>
              </a:rPr>
              <a:t> A5 (brown)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5453" y="1480992"/>
            <a:ext cx="2303027" cy="5832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25" algn="r"/>
                <a:tab pos="7658100" algn="r"/>
              </a:tabLst>
              <a:defRPr lang="en-US" sz="1600" b="1" dirty="0">
                <a:solidFill>
                  <a:srgbClr val="6F889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9pPr>
          </a:lstStyle>
          <a:p>
            <a:r>
              <a:rPr sz="1400">
                <a:solidFill>
                  <a:srgbClr val="000000"/>
                </a:solidFill>
              </a:rPr>
              <a:t>Patient 1: </a:t>
            </a:r>
          </a:p>
          <a:p>
            <a:r>
              <a:rPr sz="1400">
                <a:solidFill>
                  <a:srgbClr val="000000"/>
                </a:solidFill>
              </a:rPr>
              <a:t>TIA 3 days before imaging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83229" y="4380945"/>
            <a:ext cx="1858290" cy="5565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25" algn="r"/>
                <a:tab pos="7658100" algn="r"/>
              </a:tabLst>
              <a:defRPr lang="en-US" sz="1600" b="1" dirty="0">
                <a:solidFill>
                  <a:srgbClr val="6F889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9pPr>
          </a:lstStyle>
          <a:p>
            <a:r>
              <a:rPr sz="1400" b="0">
                <a:solidFill>
                  <a:srgbClr val="000000"/>
                </a:solidFill>
              </a:rPr>
              <a:t>No evidence of </a:t>
            </a:r>
            <a:r>
              <a:rPr sz="1400" b="0" err="1">
                <a:solidFill>
                  <a:srgbClr val="000000"/>
                </a:solidFill>
              </a:rPr>
              <a:t>annexin</a:t>
            </a:r>
            <a:r>
              <a:rPr sz="1400" b="0">
                <a:solidFill>
                  <a:srgbClr val="000000"/>
                </a:solidFill>
              </a:rPr>
              <a:t> A5 uptake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5453" y="3805924"/>
            <a:ext cx="2521082" cy="5832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25" algn="r"/>
                <a:tab pos="7658100" algn="r"/>
              </a:tabLst>
              <a:defRPr lang="en-US" sz="1600" b="1" dirty="0">
                <a:solidFill>
                  <a:srgbClr val="6F889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9pPr>
          </a:lstStyle>
          <a:p>
            <a:r>
              <a:rPr sz="1400">
                <a:solidFill>
                  <a:srgbClr val="000000"/>
                </a:solidFill>
              </a:rPr>
              <a:t>Patient 3: </a:t>
            </a:r>
          </a:p>
          <a:p>
            <a:r>
              <a:rPr sz="1400">
                <a:solidFill>
                  <a:srgbClr val="000000"/>
                </a:solidFill>
              </a:rPr>
              <a:t>TIA 3 months before imaging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665644" y="5322584"/>
            <a:ext cx="1920250" cy="477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25" algn="r"/>
                <a:tab pos="7658100" algn="r"/>
              </a:tabLst>
              <a:defRPr lang="en-US" sz="1600" b="1" dirty="0">
                <a:solidFill>
                  <a:srgbClr val="6F889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tabLst>
                <a:tab pos="7658100" algn="r"/>
              </a:tabLst>
              <a:defRPr sz="1600" b="1">
                <a:solidFill>
                  <a:srgbClr val="6F889B"/>
                </a:solidFill>
                <a:latin typeface="Times New Roman" pitchFamily="18" charset="0"/>
              </a:defRPr>
            </a:lvl9pPr>
          </a:lstStyle>
          <a:p>
            <a:r>
              <a:rPr sz="1200" b="0">
                <a:solidFill>
                  <a:srgbClr val="000000"/>
                </a:solidFill>
              </a:rPr>
              <a:t>SMC rich lesion, negligible binding of </a:t>
            </a:r>
            <a:r>
              <a:rPr sz="1200" b="0" err="1">
                <a:solidFill>
                  <a:srgbClr val="000000"/>
                </a:solidFill>
              </a:rPr>
              <a:t>annexin</a:t>
            </a:r>
            <a:r>
              <a:rPr sz="1200" b="0">
                <a:solidFill>
                  <a:srgbClr val="000000"/>
                </a:solidFill>
              </a:rPr>
              <a:t> A5</a:t>
            </a:r>
          </a:p>
        </p:txBody>
      </p:sp>
    </p:spTree>
    <p:extLst>
      <p:ext uri="{BB962C8B-B14F-4D97-AF65-F5344CB8AC3E}">
        <p14:creationId xmlns:p14="http://schemas.microsoft.com/office/powerpoint/2010/main" val="444855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459" y="5522158"/>
            <a:ext cx="31614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LPHARADIN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11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100" cap="small" dirty="0">
                <a:latin typeface="Arial" pitchFamily="34" charset="0"/>
                <a:cs typeface="Arial" pitchFamily="34" charset="0"/>
              </a:rPr>
              <a:t>Metastron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&amp; </a:t>
            </a:r>
            <a:r>
              <a:rPr lang="en-US" sz="1100" cap="small" dirty="0">
                <a:latin typeface="Arial" pitchFamily="34" charset="0"/>
                <a:cs typeface="Arial" pitchFamily="34" charset="0"/>
              </a:rPr>
              <a:t>Quadramet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089819"/>
              </p:ext>
            </p:extLst>
          </p:nvPr>
        </p:nvGraphicFramePr>
        <p:xfrm>
          <a:off x="137459" y="3985959"/>
          <a:ext cx="5760750" cy="5376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7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7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71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76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Tin-117m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Alpha Particles</a:t>
                      </a:r>
                      <a:r>
                        <a:rPr lang="en-US" sz="1600" baseline="30000" dirty="0">
                          <a:effectLst/>
                        </a:rPr>
                        <a:t>1</a:t>
                      </a:r>
                      <a:endParaRPr lang="en-US" sz="1600" baseline="30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Beta Particles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endParaRPr lang="en-US" sz="1600" baseline="30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371933"/>
              </p:ext>
            </p:extLst>
          </p:nvPr>
        </p:nvGraphicFramePr>
        <p:xfrm>
          <a:off x="137459" y="4523628"/>
          <a:ext cx="5760749" cy="5376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7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7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7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766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Range in tissue (µm)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40-90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50-5000+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374972"/>
              </p:ext>
            </p:extLst>
          </p:nvPr>
        </p:nvGraphicFramePr>
        <p:xfrm>
          <a:off x="137459" y="5022893"/>
          <a:ext cx="5760750" cy="487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7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7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71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24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Shielding needed during administration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-29727" y="2660900"/>
            <a:ext cx="130965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Conversion</a:t>
            </a:r>
            <a:br>
              <a:rPr lang="en-US" sz="1600" b="1" dirty="0">
                <a:solidFill>
                  <a:srgbClr val="7030A0"/>
                </a:solidFill>
              </a:rPr>
            </a:br>
            <a:r>
              <a:rPr lang="en-US" sz="1600" b="1" dirty="0">
                <a:solidFill>
                  <a:srgbClr val="7030A0"/>
                </a:solidFill>
              </a:rPr>
              <a:t>Electron</a:t>
            </a: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1565031" y="2876756"/>
            <a:ext cx="57532" cy="4838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1415163" y="2694673"/>
            <a:ext cx="1065022" cy="675468"/>
            <a:chOff x="4111756" y="3873500"/>
            <a:chExt cx="1662758" cy="1460500"/>
          </a:xfrm>
        </p:grpSpPr>
        <p:sp>
          <p:nvSpPr>
            <p:cNvPr id="32" name="Line 22"/>
            <p:cNvSpPr>
              <a:spLocks noChangeShapeType="1"/>
            </p:cNvSpPr>
            <p:nvPr/>
          </p:nvSpPr>
          <p:spPr bwMode="auto">
            <a:xfrm>
              <a:off x="4111756" y="3873500"/>
              <a:ext cx="1576" cy="14605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" name="Line 23"/>
            <p:cNvSpPr>
              <a:spLocks noChangeShapeType="1"/>
            </p:cNvSpPr>
            <p:nvPr/>
          </p:nvSpPr>
          <p:spPr bwMode="auto">
            <a:xfrm>
              <a:off x="4114800" y="5307013"/>
              <a:ext cx="165971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1130034" y="2802494"/>
            <a:ext cx="185785" cy="2080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1200" b="1" dirty="0"/>
              <a:t>#</a:t>
            </a:r>
          </a:p>
        </p:txBody>
      </p:sp>
      <p:sp>
        <p:nvSpPr>
          <p:cNvPr id="31" name="Rectangle 25"/>
          <p:cNvSpPr>
            <a:spLocks noChangeArrowheads="1"/>
          </p:cNvSpPr>
          <p:nvPr/>
        </p:nvSpPr>
        <p:spPr bwMode="auto">
          <a:xfrm>
            <a:off x="2535544" y="3252823"/>
            <a:ext cx="763389" cy="259045"/>
          </a:xfrm>
          <a:prstGeom prst="rect">
            <a:avLst/>
          </a:prstGeom>
          <a:solidFill>
            <a:schemeClr val="accent3"/>
          </a:solidFill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r>
              <a:rPr lang="en-US" sz="1100" b="1" dirty="0"/>
              <a:t>Energy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62850" y="3440980"/>
            <a:ext cx="308194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r>
              <a:rPr lang="en-US" dirty="0"/>
              <a:t>Penetrates a set distance </a:t>
            </a:r>
            <a:r>
              <a:rPr lang="en-US" i="1" dirty="0"/>
              <a:t>(discrete energy)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8615" y="2074726"/>
            <a:ext cx="2804578" cy="168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Produces a range of tissue penetration, some deep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0210" y="1201510"/>
            <a:ext cx="626776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Beta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23506" y="1201510"/>
            <a:ext cx="2037058" cy="822333"/>
            <a:chOff x="3762763" y="1752600"/>
            <a:chExt cx="3708222" cy="1778051"/>
          </a:xfrm>
        </p:grpSpPr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6251240" y="2970543"/>
              <a:ext cx="1219745" cy="560108"/>
            </a:xfrm>
            <a:prstGeom prst="rect">
              <a:avLst/>
            </a:prstGeom>
            <a:solidFill>
              <a:schemeClr val="accent3"/>
            </a:solidFill>
            <a:ln w="12700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r>
                <a:rPr lang="en-US" sz="1100" b="1" dirty="0"/>
                <a:t>Energy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234147" y="1752600"/>
              <a:ext cx="1936199" cy="1493793"/>
              <a:chOff x="3929068" y="1800974"/>
              <a:chExt cx="1860353" cy="1416858"/>
            </a:xfrm>
          </p:grpSpPr>
          <p:sp>
            <p:nvSpPr>
              <p:cNvPr id="23" name="Line 11"/>
              <p:cNvSpPr>
                <a:spLocks noChangeShapeType="1"/>
              </p:cNvSpPr>
              <p:nvPr/>
            </p:nvSpPr>
            <p:spPr bwMode="auto">
              <a:xfrm>
                <a:off x="3958431" y="1800974"/>
                <a:ext cx="1575" cy="1403349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4" name="Line 12"/>
              <p:cNvSpPr>
                <a:spLocks noChangeShapeType="1"/>
              </p:cNvSpPr>
              <p:nvPr/>
            </p:nvSpPr>
            <p:spPr bwMode="auto">
              <a:xfrm flipV="1">
                <a:off x="3929068" y="3217832"/>
                <a:ext cx="1860353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3762763" y="1927677"/>
              <a:ext cx="338200" cy="4497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200" b="1" dirty="0"/>
                <a:t>#</a:t>
              </a:r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5181600" y="2286000"/>
              <a:ext cx="887777" cy="925513"/>
            </a:xfrm>
            <a:custGeom>
              <a:avLst/>
              <a:gdLst>
                <a:gd name="T0" fmla="*/ 5 w 754"/>
                <a:gd name="T1" fmla="*/ 0 h 770"/>
                <a:gd name="T2" fmla="*/ 17 w 754"/>
                <a:gd name="T3" fmla="*/ 2 h 770"/>
                <a:gd name="T4" fmla="*/ 31 w 754"/>
                <a:gd name="T5" fmla="*/ 8 h 770"/>
                <a:gd name="T6" fmla="*/ 43 w 754"/>
                <a:gd name="T7" fmla="*/ 13 h 770"/>
                <a:gd name="T8" fmla="*/ 56 w 754"/>
                <a:gd name="T9" fmla="*/ 20 h 770"/>
                <a:gd name="T10" fmla="*/ 69 w 754"/>
                <a:gd name="T11" fmla="*/ 28 h 770"/>
                <a:gd name="T12" fmla="*/ 79 w 754"/>
                <a:gd name="T13" fmla="*/ 35 h 770"/>
                <a:gd name="T14" fmla="*/ 93 w 754"/>
                <a:gd name="T15" fmla="*/ 45 h 770"/>
                <a:gd name="T16" fmla="*/ 104 w 754"/>
                <a:gd name="T17" fmla="*/ 55 h 770"/>
                <a:gd name="T18" fmla="*/ 119 w 754"/>
                <a:gd name="T19" fmla="*/ 68 h 770"/>
                <a:gd name="T20" fmla="*/ 133 w 754"/>
                <a:gd name="T21" fmla="*/ 82 h 770"/>
                <a:gd name="T22" fmla="*/ 146 w 754"/>
                <a:gd name="T23" fmla="*/ 94 h 770"/>
                <a:gd name="T24" fmla="*/ 159 w 754"/>
                <a:gd name="T25" fmla="*/ 108 h 770"/>
                <a:gd name="T26" fmla="*/ 173 w 754"/>
                <a:gd name="T27" fmla="*/ 122 h 770"/>
                <a:gd name="T28" fmla="*/ 185 w 754"/>
                <a:gd name="T29" fmla="*/ 136 h 770"/>
                <a:gd name="T30" fmla="*/ 197 w 754"/>
                <a:gd name="T31" fmla="*/ 152 h 770"/>
                <a:gd name="T32" fmla="*/ 211 w 754"/>
                <a:gd name="T33" fmla="*/ 167 h 770"/>
                <a:gd name="T34" fmla="*/ 229 w 754"/>
                <a:gd name="T35" fmla="*/ 189 h 770"/>
                <a:gd name="T36" fmla="*/ 252 w 754"/>
                <a:gd name="T37" fmla="*/ 218 h 770"/>
                <a:gd name="T38" fmla="*/ 266 w 754"/>
                <a:gd name="T39" fmla="*/ 237 h 770"/>
                <a:gd name="T40" fmla="*/ 285 w 754"/>
                <a:gd name="T41" fmla="*/ 264 h 770"/>
                <a:gd name="T42" fmla="*/ 300 w 754"/>
                <a:gd name="T43" fmla="*/ 285 h 770"/>
                <a:gd name="T44" fmla="*/ 315 w 754"/>
                <a:gd name="T45" fmla="*/ 306 h 770"/>
                <a:gd name="T46" fmla="*/ 336 w 754"/>
                <a:gd name="T47" fmla="*/ 335 h 770"/>
                <a:gd name="T48" fmla="*/ 357 w 754"/>
                <a:gd name="T49" fmla="*/ 366 h 770"/>
                <a:gd name="T50" fmla="*/ 376 w 754"/>
                <a:gd name="T51" fmla="*/ 395 h 770"/>
                <a:gd name="T52" fmla="*/ 396 w 754"/>
                <a:gd name="T53" fmla="*/ 427 h 770"/>
                <a:gd name="T54" fmla="*/ 422 w 754"/>
                <a:gd name="T55" fmla="*/ 466 h 770"/>
                <a:gd name="T56" fmla="*/ 437 w 754"/>
                <a:gd name="T57" fmla="*/ 487 h 770"/>
                <a:gd name="T58" fmla="*/ 456 w 754"/>
                <a:gd name="T59" fmla="*/ 515 h 770"/>
                <a:gd name="T60" fmla="*/ 476 w 754"/>
                <a:gd name="T61" fmla="*/ 541 h 770"/>
                <a:gd name="T62" fmla="*/ 494 w 754"/>
                <a:gd name="T63" fmla="*/ 567 h 770"/>
                <a:gd name="T64" fmla="*/ 508 w 754"/>
                <a:gd name="T65" fmla="*/ 584 h 770"/>
                <a:gd name="T66" fmla="*/ 521 w 754"/>
                <a:gd name="T67" fmla="*/ 602 h 770"/>
                <a:gd name="T68" fmla="*/ 540 w 754"/>
                <a:gd name="T69" fmla="*/ 623 h 770"/>
                <a:gd name="T70" fmla="*/ 552 w 754"/>
                <a:gd name="T71" fmla="*/ 638 h 770"/>
                <a:gd name="T72" fmla="*/ 564 w 754"/>
                <a:gd name="T73" fmla="*/ 652 h 770"/>
                <a:gd name="T74" fmla="*/ 578 w 754"/>
                <a:gd name="T75" fmla="*/ 666 h 770"/>
                <a:gd name="T76" fmla="*/ 590 w 754"/>
                <a:gd name="T77" fmla="*/ 678 h 770"/>
                <a:gd name="T78" fmla="*/ 600 w 754"/>
                <a:gd name="T79" fmla="*/ 688 h 770"/>
                <a:gd name="T80" fmla="*/ 619 w 754"/>
                <a:gd name="T81" fmla="*/ 706 h 770"/>
                <a:gd name="T82" fmla="*/ 639 w 754"/>
                <a:gd name="T83" fmla="*/ 722 h 770"/>
                <a:gd name="T84" fmla="*/ 657 w 754"/>
                <a:gd name="T85" fmla="*/ 735 h 770"/>
                <a:gd name="T86" fmla="*/ 668 w 754"/>
                <a:gd name="T87" fmla="*/ 742 h 770"/>
                <a:gd name="T88" fmla="*/ 678 w 754"/>
                <a:gd name="T89" fmla="*/ 749 h 770"/>
                <a:gd name="T90" fmla="*/ 689 w 754"/>
                <a:gd name="T91" fmla="*/ 754 h 770"/>
                <a:gd name="T92" fmla="*/ 701 w 754"/>
                <a:gd name="T93" fmla="*/ 760 h 770"/>
                <a:gd name="T94" fmla="*/ 712 w 754"/>
                <a:gd name="T95" fmla="*/ 763 h 770"/>
                <a:gd name="T96" fmla="*/ 721 w 754"/>
                <a:gd name="T97" fmla="*/ 766 h 770"/>
                <a:gd name="T98" fmla="*/ 733 w 754"/>
                <a:gd name="T99" fmla="*/ 768 h 77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54"/>
                <a:gd name="T151" fmla="*/ 0 h 770"/>
                <a:gd name="T152" fmla="*/ 754 w 754"/>
                <a:gd name="T153" fmla="*/ 770 h 77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54" h="770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11" y="1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5" y="5"/>
                  </a:lnTo>
                  <a:lnTo>
                    <a:pt x="31" y="8"/>
                  </a:lnTo>
                  <a:lnTo>
                    <a:pt x="34" y="8"/>
                  </a:lnTo>
                  <a:lnTo>
                    <a:pt x="40" y="11"/>
                  </a:lnTo>
                  <a:lnTo>
                    <a:pt x="43" y="13"/>
                  </a:lnTo>
                  <a:lnTo>
                    <a:pt x="49" y="16"/>
                  </a:lnTo>
                  <a:lnTo>
                    <a:pt x="52" y="18"/>
                  </a:lnTo>
                  <a:lnTo>
                    <a:pt x="56" y="20"/>
                  </a:lnTo>
                  <a:lnTo>
                    <a:pt x="59" y="22"/>
                  </a:lnTo>
                  <a:lnTo>
                    <a:pt x="65" y="26"/>
                  </a:lnTo>
                  <a:lnTo>
                    <a:pt x="69" y="28"/>
                  </a:lnTo>
                  <a:lnTo>
                    <a:pt x="72" y="31"/>
                  </a:lnTo>
                  <a:lnTo>
                    <a:pt x="76" y="33"/>
                  </a:lnTo>
                  <a:lnTo>
                    <a:pt x="79" y="35"/>
                  </a:lnTo>
                  <a:lnTo>
                    <a:pt x="83" y="37"/>
                  </a:lnTo>
                  <a:lnTo>
                    <a:pt x="86" y="40"/>
                  </a:lnTo>
                  <a:lnTo>
                    <a:pt x="93" y="45"/>
                  </a:lnTo>
                  <a:lnTo>
                    <a:pt x="96" y="48"/>
                  </a:lnTo>
                  <a:lnTo>
                    <a:pt x="100" y="52"/>
                  </a:lnTo>
                  <a:lnTo>
                    <a:pt x="104" y="55"/>
                  </a:lnTo>
                  <a:lnTo>
                    <a:pt x="107" y="58"/>
                  </a:lnTo>
                  <a:lnTo>
                    <a:pt x="111" y="61"/>
                  </a:lnTo>
                  <a:lnTo>
                    <a:pt x="119" y="68"/>
                  </a:lnTo>
                  <a:lnTo>
                    <a:pt x="126" y="75"/>
                  </a:lnTo>
                  <a:lnTo>
                    <a:pt x="130" y="78"/>
                  </a:lnTo>
                  <a:lnTo>
                    <a:pt x="133" y="82"/>
                  </a:lnTo>
                  <a:lnTo>
                    <a:pt x="138" y="86"/>
                  </a:lnTo>
                  <a:lnTo>
                    <a:pt x="142" y="90"/>
                  </a:lnTo>
                  <a:lnTo>
                    <a:pt x="146" y="94"/>
                  </a:lnTo>
                  <a:lnTo>
                    <a:pt x="154" y="102"/>
                  </a:lnTo>
                  <a:lnTo>
                    <a:pt x="156" y="104"/>
                  </a:lnTo>
                  <a:lnTo>
                    <a:pt x="159" y="108"/>
                  </a:lnTo>
                  <a:lnTo>
                    <a:pt x="164" y="113"/>
                  </a:lnTo>
                  <a:lnTo>
                    <a:pt x="168" y="118"/>
                  </a:lnTo>
                  <a:lnTo>
                    <a:pt x="173" y="122"/>
                  </a:lnTo>
                  <a:lnTo>
                    <a:pt x="177" y="127"/>
                  </a:lnTo>
                  <a:lnTo>
                    <a:pt x="181" y="131"/>
                  </a:lnTo>
                  <a:lnTo>
                    <a:pt x="185" y="136"/>
                  </a:lnTo>
                  <a:lnTo>
                    <a:pt x="189" y="141"/>
                  </a:lnTo>
                  <a:lnTo>
                    <a:pt x="193" y="146"/>
                  </a:lnTo>
                  <a:lnTo>
                    <a:pt x="197" y="152"/>
                  </a:lnTo>
                  <a:lnTo>
                    <a:pt x="203" y="156"/>
                  </a:lnTo>
                  <a:lnTo>
                    <a:pt x="206" y="162"/>
                  </a:lnTo>
                  <a:lnTo>
                    <a:pt x="211" y="167"/>
                  </a:lnTo>
                  <a:lnTo>
                    <a:pt x="215" y="172"/>
                  </a:lnTo>
                  <a:lnTo>
                    <a:pt x="224" y="183"/>
                  </a:lnTo>
                  <a:lnTo>
                    <a:pt x="229" y="189"/>
                  </a:lnTo>
                  <a:lnTo>
                    <a:pt x="238" y="200"/>
                  </a:lnTo>
                  <a:lnTo>
                    <a:pt x="247" y="213"/>
                  </a:lnTo>
                  <a:lnTo>
                    <a:pt x="252" y="218"/>
                  </a:lnTo>
                  <a:lnTo>
                    <a:pt x="256" y="225"/>
                  </a:lnTo>
                  <a:lnTo>
                    <a:pt x="261" y="231"/>
                  </a:lnTo>
                  <a:lnTo>
                    <a:pt x="266" y="237"/>
                  </a:lnTo>
                  <a:lnTo>
                    <a:pt x="276" y="250"/>
                  </a:lnTo>
                  <a:lnTo>
                    <a:pt x="281" y="257"/>
                  </a:lnTo>
                  <a:lnTo>
                    <a:pt x="285" y="264"/>
                  </a:lnTo>
                  <a:lnTo>
                    <a:pt x="290" y="270"/>
                  </a:lnTo>
                  <a:lnTo>
                    <a:pt x="295" y="277"/>
                  </a:lnTo>
                  <a:lnTo>
                    <a:pt x="300" y="285"/>
                  </a:lnTo>
                  <a:lnTo>
                    <a:pt x="305" y="291"/>
                  </a:lnTo>
                  <a:lnTo>
                    <a:pt x="311" y="298"/>
                  </a:lnTo>
                  <a:lnTo>
                    <a:pt x="315" y="306"/>
                  </a:lnTo>
                  <a:lnTo>
                    <a:pt x="325" y="320"/>
                  </a:lnTo>
                  <a:lnTo>
                    <a:pt x="331" y="328"/>
                  </a:lnTo>
                  <a:lnTo>
                    <a:pt x="336" y="335"/>
                  </a:lnTo>
                  <a:lnTo>
                    <a:pt x="341" y="343"/>
                  </a:lnTo>
                  <a:lnTo>
                    <a:pt x="351" y="358"/>
                  </a:lnTo>
                  <a:lnTo>
                    <a:pt x="357" y="366"/>
                  </a:lnTo>
                  <a:lnTo>
                    <a:pt x="367" y="383"/>
                  </a:lnTo>
                  <a:lnTo>
                    <a:pt x="373" y="391"/>
                  </a:lnTo>
                  <a:lnTo>
                    <a:pt x="376" y="395"/>
                  </a:lnTo>
                  <a:lnTo>
                    <a:pt x="386" y="412"/>
                  </a:lnTo>
                  <a:lnTo>
                    <a:pt x="392" y="419"/>
                  </a:lnTo>
                  <a:lnTo>
                    <a:pt x="396" y="427"/>
                  </a:lnTo>
                  <a:lnTo>
                    <a:pt x="407" y="443"/>
                  </a:lnTo>
                  <a:lnTo>
                    <a:pt x="412" y="450"/>
                  </a:lnTo>
                  <a:lnTo>
                    <a:pt x="422" y="466"/>
                  </a:lnTo>
                  <a:lnTo>
                    <a:pt x="427" y="473"/>
                  </a:lnTo>
                  <a:lnTo>
                    <a:pt x="432" y="480"/>
                  </a:lnTo>
                  <a:lnTo>
                    <a:pt x="437" y="487"/>
                  </a:lnTo>
                  <a:lnTo>
                    <a:pt x="442" y="495"/>
                  </a:lnTo>
                  <a:lnTo>
                    <a:pt x="451" y="508"/>
                  </a:lnTo>
                  <a:lnTo>
                    <a:pt x="456" y="515"/>
                  </a:lnTo>
                  <a:lnTo>
                    <a:pt x="465" y="529"/>
                  </a:lnTo>
                  <a:lnTo>
                    <a:pt x="471" y="535"/>
                  </a:lnTo>
                  <a:lnTo>
                    <a:pt x="476" y="541"/>
                  </a:lnTo>
                  <a:lnTo>
                    <a:pt x="480" y="548"/>
                  </a:lnTo>
                  <a:lnTo>
                    <a:pt x="489" y="561"/>
                  </a:lnTo>
                  <a:lnTo>
                    <a:pt x="494" y="567"/>
                  </a:lnTo>
                  <a:lnTo>
                    <a:pt x="499" y="573"/>
                  </a:lnTo>
                  <a:lnTo>
                    <a:pt x="504" y="579"/>
                  </a:lnTo>
                  <a:lnTo>
                    <a:pt x="508" y="584"/>
                  </a:lnTo>
                  <a:lnTo>
                    <a:pt x="513" y="591"/>
                  </a:lnTo>
                  <a:lnTo>
                    <a:pt x="517" y="596"/>
                  </a:lnTo>
                  <a:lnTo>
                    <a:pt x="521" y="602"/>
                  </a:lnTo>
                  <a:lnTo>
                    <a:pt x="530" y="612"/>
                  </a:lnTo>
                  <a:lnTo>
                    <a:pt x="534" y="617"/>
                  </a:lnTo>
                  <a:lnTo>
                    <a:pt x="540" y="623"/>
                  </a:lnTo>
                  <a:lnTo>
                    <a:pt x="543" y="628"/>
                  </a:lnTo>
                  <a:lnTo>
                    <a:pt x="548" y="633"/>
                  </a:lnTo>
                  <a:lnTo>
                    <a:pt x="552" y="638"/>
                  </a:lnTo>
                  <a:lnTo>
                    <a:pt x="556" y="643"/>
                  </a:lnTo>
                  <a:lnTo>
                    <a:pt x="561" y="647"/>
                  </a:lnTo>
                  <a:lnTo>
                    <a:pt x="564" y="652"/>
                  </a:lnTo>
                  <a:lnTo>
                    <a:pt x="569" y="657"/>
                  </a:lnTo>
                  <a:lnTo>
                    <a:pt x="573" y="661"/>
                  </a:lnTo>
                  <a:lnTo>
                    <a:pt x="578" y="666"/>
                  </a:lnTo>
                  <a:lnTo>
                    <a:pt x="581" y="670"/>
                  </a:lnTo>
                  <a:lnTo>
                    <a:pt x="586" y="674"/>
                  </a:lnTo>
                  <a:lnTo>
                    <a:pt x="590" y="678"/>
                  </a:lnTo>
                  <a:lnTo>
                    <a:pt x="592" y="680"/>
                  </a:lnTo>
                  <a:lnTo>
                    <a:pt x="596" y="685"/>
                  </a:lnTo>
                  <a:lnTo>
                    <a:pt x="600" y="688"/>
                  </a:lnTo>
                  <a:lnTo>
                    <a:pt x="604" y="692"/>
                  </a:lnTo>
                  <a:lnTo>
                    <a:pt x="612" y="699"/>
                  </a:lnTo>
                  <a:lnTo>
                    <a:pt x="619" y="706"/>
                  </a:lnTo>
                  <a:lnTo>
                    <a:pt x="627" y="712"/>
                  </a:lnTo>
                  <a:lnTo>
                    <a:pt x="630" y="716"/>
                  </a:lnTo>
                  <a:lnTo>
                    <a:pt x="639" y="722"/>
                  </a:lnTo>
                  <a:lnTo>
                    <a:pt x="646" y="727"/>
                  </a:lnTo>
                  <a:lnTo>
                    <a:pt x="654" y="733"/>
                  </a:lnTo>
                  <a:lnTo>
                    <a:pt x="657" y="735"/>
                  </a:lnTo>
                  <a:lnTo>
                    <a:pt x="660" y="737"/>
                  </a:lnTo>
                  <a:lnTo>
                    <a:pt x="664" y="740"/>
                  </a:lnTo>
                  <a:lnTo>
                    <a:pt x="668" y="742"/>
                  </a:lnTo>
                  <a:lnTo>
                    <a:pt x="671" y="744"/>
                  </a:lnTo>
                  <a:lnTo>
                    <a:pt x="675" y="747"/>
                  </a:lnTo>
                  <a:lnTo>
                    <a:pt x="678" y="749"/>
                  </a:lnTo>
                  <a:lnTo>
                    <a:pt x="682" y="751"/>
                  </a:lnTo>
                  <a:lnTo>
                    <a:pt x="685" y="752"/>
                  </a:lnTo>
                  <a:lnTo>
                    <a:pt x="689" y="754"/>
                  </a:lnTo>
                  <a:lnTo>
                    <a:pt x="691" y="756"/>
                  </a:lnTo>
                  <a:lnTo>
                    <a:pt x="695" y="757"/>
                  </a:lnTo>
                  <a:lnTo>
                    <a:pt x="701" y="760"/>
                  </a:lnTo>
                  <a:lnTo>
                    <a:pt x="706" y="761"/>
                  </a:lnTo>
                  <a:lnTo>
                    <a:pt x="709" y="762"/>
                  </a:lnTo>
                  <a:lnTo>
                    <a:pt x="712" y="763"/>
                  </a:lnTo>
                  <a:lnTo>
                    <a:pt x="715" y="764"/>
                  </a:lnTo>
                  <a:lnTo>
                    <a:pt x="718" y="765"/>
                  </a:lnTo>
                  <a:lnTo>
                    <a:pt x="721" y="766"/>
                  </a:lnTo>
                  <a:lnTo>
                    <a:pt x="727" y="767"/>
                  </a:lnTo>
                  <a:lnTo>
                    <a:pt x="730" y="768"/>
                  </a:lnTo>
                  <a:lnTo>
                    <a:pt x="733" y="768"/>
                  </a:lnTo>
                  <a:lnTo>
                    <a:pt x="736" y="769"/>
                  </a:lnTo>
                  <a:lnTo>
                    <a:pt x="753" y="769"/>
                  </a:lnTo>
                </a:path>
              </a:pathLst>
            </a:custGeom>
            <a:noFill/>
            <a:ln w="25400" cap="rnd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4296178" y="2286000"/>
              <a:ext cx="885422" cy="925513"/>
            </a:xfrm>
            <a:custGeom>
              <a:avLst/>
              <a:gdLst>
                <a:gd name="T0" fmla="*/ 745 w 752"/>
                <a:gd name="T1" fmla="*/ 0 h 770"/>
                <a:gd name="T2" fmla="*/ 734 w 752"/>
                <a:gd name="T3" fmla="*/ 2 h 770"/>
                <a:gd name="T4" fmla="*/ 720 w 752"/>
                <a:gd name="T5" fmla="*/ 8 h 770"/>
                <a:gd name="T6" fmla="*/ 707 w 752"/>
                <a:gd name="T7" fmla="*/ 13 h 770"/>
                <a:gd name="T8" fmla="*/ 695 w 752"/>
                <a:gd name="T9" fmla="*/ 20 h 770"/>
                <a:gd name="T10" fmla="*/ 681 w 752"/>
                <a:gd name="T11" fmla="*/ 28 h 770"/>
                <a:gd name="T12" fmla="*/ 672 w 752"/>
                <a:gd name="T13" fmla="*/ 35 h 770"/>
                <a:gd name="T14" fmla="*/ 658 w 752"/>
                <a:gd name="T15" fmla="*/ 45 h 770"/>
                <a:gd name="T16" fmla="*/ 647 w 752"/>
                <a:gd name="T17" fmla="*/ 55 h 770"/>
                <a:gd name="T18" fmla="*/ 632 w 752"/>
                <a:gd name="T19" fmla="*/ 68 h 770"/>
                <a:gd name="T20" fmla="*/ 617 w 752"/>
                <a:gd name="T21" fmla="*/ 82 h 770"/>
                <a:gd name="T22" fmla="*/ 605 w 752"/>
                <a:gd name="T23" fmla="*/ 94 h 770"/>
                <a:gd name="T24" fmla="*/ 592 w 752"/>
                <a:gd name="T25" fmla="*/ 108 h 770"/>
                <a:gd name="T26" fmla="*/ 578 w 752"/>
                <a:gd name="T27" fmla="*/ 122 h 770"/>
                <a:gd name="T28" fmla="*/ 566 w 752"/>
                <a:gd name="T29" fmla="*/ 136 h 770"/>
                <a:gd name="T30" fmla="*/ 554 w 752"/>
                <a:gd name="T31" fmla="*/ 152 h 770"/>
                <a:gd name="T32" fmla="*/ 540 w 752"/>
                <a:gd name="T33" fmla="*/ 167 h 770"/>
                <a:gd name="T34" fmla="*/ 522 w 752"/>
                <a:gd name="T35" fmla="*/ 189 h 770"/>
                <a:gd name="T36" fmla="*/ 499 w 752"/>
                <a:gd name="T37" fmla="*/ 218 h 770"/>
                <a:gd name="T38" fmla="*/ 485 w 752"/>
                <a:gd name="T39" fmla="*/ 237 h 770"/>
                <a:gd name="T40" fmla="*/ 466 w 752"/>
                <a:gd name="T41" fmla="*/ 264 h 770"/>
                <a:gd name="T42" fmla="*/ 450 w 752"/>
                <a:gd name="T43" fmla="*/ 285 h 770"/>
                <a:gd name="T44" fmla="*/ 436 w 752"/>
                <a:gd name="T45" fmla="*/ 306 h 770"/>
                <a:gd name="T46" fmla="*/ 415 w 752"/>
                <a:gd name="T47" fmla="*/ 335 h 770"/>
                <a:gd name="T48" fmla="*/ 395 w 752"/>
                <a:gd name="T49" fmla="*/ 366 h 770"/>
                <a:gd name="T50" fmla="*/ 375 w 752"/>
                <a:gd name="T51" fmla="*/ 395 h 770"/>
                <a:gd name="T52" fmla="*/ 355 w 752"/>
                <a:gd name="T53" fmla="*/ 427 h 770"/>
                <a:gd name="T54" fmla="*/ 329 w 752"/>
                <a:gd name="T55" fmla="*/ 466 h 770"/>
                <a:gd name="T56" fmla="*/ 314 w 752"/>
                <a:gd name="T57" fmla="*/ 487 h 770"/>
                <a:gd name="T58" fmla="*/ 295 w 752"/>
                <a:gd name="T59" fmla="*/ 515 h 770"/>
                <a:gd name="T60" fmla="*/ 276 w 752"/>
                <a:gd name="T61" fmla="*/ 541 h 770"/>
                <a:gd name="T62" fmla="*/ 257 w 752"/>
                <a:gd name="T63" fmla="*/ 567 h 770"/>
                <a:gd name="T64" fmla="*/ 243 w 752"/>
                <a:gd name="T65" fmla="*/ 584 h 770"/>
                <a:gd name="T66" fmla="*/ 231 w 752"/>
                <a:gd name="T67" fmla="*/ 602 h 770"/>
                <a:gd name="T68" fmla="*/ 212 w 752"/>
                <a:gd name="T69" fmla="*/ 623 h 770"/>
                <a:gd name="T70" fmla="*/ 199 w 752"/>
                <a:gd name="T71" fmla="*/ 638 h 770"/>
                <a:gd name="T72" fmla="*/ 187 w 752"/>
                <a:gd name="T73" fmla="*/ 652 h 770"/>
                <a:gd name="T74" fmla="*/ 174 w 752"/>
                <a:gd name="T75" fmla="*/ 666 h 770"/>
                <a:gd name="T76" fmla="*/ 162 w 752"/>
                <a:gd name="T77" fmla="*/ 678 h 770"/>
                <a:gd name="T78" fmla="*/ 152 w 752"/>
                <a:gd name="T79" fmla="*/ 688 h 770"/>
                <a:gd name="T80" fmla="*/ 132 w 752"/>
                <a:gd name="T81" fmla="*/ 706 h 770"/>
                <a:gd name="T82" fmla="*/ 113 w 752"/>
                <a:gd name="T83" fmla="*/ 722 h 770"/>
                <a:gd name="T84" fmla="*/ 95 w 752"/>
                <a:gd name="T85" fmla="*/ 735 h 770"/>
                <a:gd name="T86" fmla="*/ 84 w 752"/>
                <a:gd name="T87" fmla="*/ 742 h 770"/>
                <a:gd name="T88" fmla="*/ 74 w 752"/>
                <a:gd name="T89" fmla="*/ 749 h 770"/>
                <a:gd name="T90" fmla="*/ 63 w 752"/>
                <a:gd name="T91" fmla="*/ 754 h 770"/>
                <a:gd name="T92" fmla="*/ 51 w 752"/>
                <a:gd name="T93" fmla="*/ 760 h 770"/>
                <a:gd name="T94" fmla="*/ 40 w 752"/>
                <a:gd name="T95" fmla="*/ 763 h 770"/>
                <a:gd name="T96" fmla="*/ 31 w 752"/>
                <a:gd name="T97" fmla="*/ 766 h 770"/>
                <a:gd name="T98" fmla="*/ 19 w 752"/>
                <a:gd name="T99" fmla="*/ 768 h 77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52"/>
                <a:gd name="T151" fmla="*/ 0 h 770"/>
                <a:gd name="T152" fmla="*/ 752 w 752"/>
                <a:gd name="T153" fmla="*/ 770 h 77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52" h="770">
                  <a:moveTo>
                    <a:pt x="751" y="0"/>
                  </a:moveTo>
                  <a:lnTo>
                    <a:pt x="748" y="0"/>
                  </a:lnTo>
                  <a:lnTo>
                    <a:pt x="745" y="0"/>
                  </a:lnTo>
                  <a:lnTo>
                    <a:pt x="742" y="1"/>
                  </a:lnTo>
                  <a:lnTo>
                    <a:pt x="740" y="1"/>
                  </a:lnTo>
                  <a:lnTo>
                    <a:pt x="734" y="2"/>
                  </a:lnTo>
                  <a:lnTo>
                    <a:pt x="732" y="4"/>
                  </a:lnTo>
                  <a:lnTo>
                    <a:pt x="726" y="5"/>
                  </a:lnTo>
                  <a:lnTo>
                    <a:pt x="720" y="8"/>
                  </a:lnTo>
                  <a:lnTo>
                    <a:pt x="716" y="8"/>
                  </a:lnTo>
                  <a:lnTo>
                    <a:pt x="710" y="11"/>
                  </a:lnTo>
                  <a:lnTo>
                    <a:pt x="707" y="13"/>
                  </a:lnTo>
                  <a:lnTo>
                    <a:pt x="701" y="16"/>
                  </a:lnTo>
                  <a:lnTo>
                    <a:pt x="699" y="18"/>
                  </a:lnTo>
                  <a:lnTo>
                    <a:pt x="695" y="20"/>
                  </a:lnTo>
                  <a:lnTo>
                    <a:pt x="692" y="22"/>
                  </a:lnTo>
                  <a:lnTo>
                    <a:pt x="686" y="26"/>
                  </a:lnTo>
                  <a:lnTo>
                    <a:pt x="681" y="28"/>
                  </a:lnTo>
                  <a:lnTo>
                    <a:pt x="678" y="31"/>
                  </a:lnTo>
                  <a:lnTo>
                    <a:pt x="675" y="33"/>
                  </a:lnTo>
                  <a:lnTo>
                    <a:pt x="672" y="35"/>
                  </a:lnTo>
                  <a:lnTo>
                    <a:pt x="668" y="37"/>
                  </a:lnTo>
                  <a:lnTo>
                    <a:pt x="665" y="40"/>
                  </a:lnTo>
                  <a:lnTo>
                    <a:pt x="658" y="45"/>
                  </a:lnTo>
                  <a:lnTo>
                    <a:pt x="655" y="48"/>
                  </a:lnTo>
                  <a:lnTo>
                    <a:pt x="650" y="52"/>
                  </a:lnTo>
                  <a:lnTo>
                    <a:pt x="647" y="55"/>
                  </a:lnTo>
                  <a:lnTo>
                    <a:pt x="644" y="58"/>
                  </a:lnTo>
                  <a:lnTo>
                    <a:pt x="640" y="61"/>
                  </a:lnTo>
                  <a:lnTo>
                    <a:pt x="632" y="68"/>
                  </a:lnTo>
                  <a:lnTo>
                    <a:pt x="625" y="75"/>
                  </a:lnTo>
                  <a:lnTo>
                    <a:pt x="621" y="78"/>
                  </a:lnTo>
                  <a:lnTo>
                    <a:pt x="617" y="82"/>
                  </a:lnTo>
                  <a:lnTo>
                    <a:pt x="613" y="86"/>
                  </a:lnTo>
                  <a:lnTo>
                    <a:pt x="609" y="90"/>
                  </a:lnTo>
                  <a:lnTo>
                    <a:pt x="605" y="94"/>
                  </a:lnTo>
                  <a:lnTo>
                    <a:pt x="597" y="102"/>
                  </a:lnTo>
                  <a:lnTo>
                    <a:pt x="595" y="104"/>
                  </a:lnTo>
                  <a:lnTo>
                    <a:pt x="592" y="108"/>
                  </a:lnTo>
                  <a:lnTo>
                    <a:pt x="587" y="113"/>
                  </a:lnTo>
                  <a:lnTo>
                    <a:pt x="583" y="118"/>
                  </a:lnTo>
                  <a:lnTo>
                    <a:pt x="578" y="122"/>
                  </a:lnTo>
                  <a:lnTo>
                    <a:pt x="574" y="127"/>
                  </a:lnTo>
                  <a:lnTo>
                    <a:pt x="570" y="131"/>
                  </a:lnTo>
                  <a:lnTo>
                    <a:pt x="566" y="136"/>
                  </a:lnTo>
                  <a:lnTo>
                    <a:pt x="562" y="141"/>
                  </a:lnTo>
                  <a:lnTo>
                    <a:pt x="558" y="146"/>
                  </a:lnTo>
                  <a:lnTo>
                    <a:pt x="554" y="152"/>
                  </a:lnTo>
                  <a:lnTo>
                    <a:pt x="548" y="156"/>
                  </a:lnTo>
                  <a:lnTo>
                    <a:pt x="545" y="162"/>
                  </a:lnTo>
                  <a:lnTo>
                    <a:pt x="540" y="167"/>
                  </a:lnTo>
                  <a:lnTo>
                    <a:pt x="536" y="172"/>
                  </a:lnTo>
                  <a:lnTo>
                    <a:pt x="527" y="183"/>
                  </a:lnTo>
                  <a:lnTo>
                    <a:pt x="522" y="189"/>
                  </a:lnTo>
                  <a:lnTo>
                    <a:pt x="513" y="200"/>
                  </a:lnTo>
                  <a:lnTo>
                    <a:pt x="504" y="213"/>
                  </a:lnTo>
                  <a:lnTo>
                    <a:pt x="499" y="218"/>
                  </a:lnTo>
                  <a:lnTo>
                    <a:pt x="495" y="225"/>
                  </a:lnTo>
                  <a:lnTo>
                    <a:pt x="490" y="231"/>
                  </a:lnTo>
                  <a:lnTo>
                    <a:pt x="485" y="237"/>
                  </a:lnTo>
                  <a:lnTo>
                    <a:pt x="476" y="250"/>
                  </a:lnTo>
                  <a:lnTo>
                    <a:pt x="470" y="257"/>
                  </a:lnTo>
                  <a:lnTo>
                    <a:pt x="466" y="264"/>
                  </a:lnTo>
                  <a:lnTo>
                    <a:pt x="461" y="270"/>
                  </a:lnTo>
                  <a:lnTo>
                    <a:pt x="456" y="277"/>
                  </a:lnTo>
                  <a:lnTo>
                    <a:pt x="450" y="285"/>
                  </a:lnTo>
                  <a:lnTo>
                    <a:pt x="446" y="291"/>
                  </a:lnTo>
                  <a:lnTo>
                    <a:pt x="441" y="298"/>
                  </a:lnTo>
                  <a:lnTo>
                    <a:pt x="436" y="306"/>
                  </a:lnTo>
                  <a:lnTo>
                    <a:pt x="426" y="320"/>
                  </a:lnTo>
                  <a:lnTo>
                    <a:pt x="421" y="328"/>
                  </a:lnTo>
                  <a:lnTo>
                    <a:pt x="415" y="335"/>
                  </a:lnTo>
                  <a:lnTo>
                    <a:pt x="410" y="343"/>
                  </a:lnTo>
                  <a:lnTo>
                    <a:pt x="400" y="358"/>
                  </a:lnTo>
                  <a:lnTo>
                    <a:pt x="395" y="366"/>
                  </a:lnTo>
                  <a:lnTo>
                    <a:pt x="384" y="383"/>
                  </a:lnTo>
                  <a:lnTo>
                    <a:pt x="378" y="391"/>
                  </a:lnTo>
                  <a:lnTo>
                    <a:pt x="375" y="395"/>
                  </a:lnTo>
                  <a:lnTo>
                    <a:pt x="365" y="412"/>
                  </a:lnTo>
                  <a:lnTo>
                    <a:pt x="360" y="419"/>
                  </a:lnTo>
                  <a:lnTo>
                    <a:pt x="355" y="427"/>
                  </a:lnTo>
                  <a:lnTo>
                    <a:pt x="344" y="443"/>
                  </a:lnTo>
                  <a:lnTo>
                    <a:pt x="340" y="450"/>
                  </a:lnTo>
                  <a:lnTo>
                    <a:pt x="329" y="466"/>
                  </a:lnTo>
                  <a:lnTo>
                    <a:pt x="325" y="473"/>
                  </a:lnTo>
                  <a:lnTo>
                    <a:pt x="320" y="480"/>
                  </a:lnTo>
                  <a:lnTo>
                    <a:pt x="314" y="487"/>
                  </a:lnTo>
                  <a:lnTo>
                    <a:pt x="309" y="495"/>
                  </a:lnTo>
                  <a:lnTo>
                    <a:pt x="300" y="508"/>
                  </a:lnTo>
                  <a:lnTo>
                    <a:pt x="295" y="515"/>
                  </a:lnTo>
                  <a:lnTo>
                    <a:pt x="286" y="529"/>
                  </a:lnTo>
                  <a:lnTo>
                    <a:pt x="280" y="535"/>
                  </a:lnTo>
                  <a:lnTo>
                    <a:pt x="276" y="541"/>
                  </a:lnTo>
                  <a:lnTo>
                    <a:pt x="271" y="548"/>
                  </a:lnTo>
                  <a:lnTo>
                    <a:pt x="262" y="561"/>
                  </a:lnTo>
                  <a:lnTo>
                    <a:pt x="257" y="567"/>
                  </a:lnTo>
                  <a:lnTo>
                    <a:pt x="253" y="573"/>
                  </a:lnTo>
                  <a:lnTo>
                    <a:pt x="248" y="579"/>
                  </a:lnTo>
                  <a:lnTo>
                    <a:pt x="243" y="584"/>
                  </a:lnTo>
                  <a:lnTo>
                    <a:pt x="239" y="591"/>
                  </a:lnTo>
                  <a:lnTo>
                    <a:pt x="234" y="596"/>
                  </a:lnTo>
                  <a:lnTo>
                    <a:pt x="231" y="602"/>
                  </a:lnTo>
                  <a:lnTo>
                    <a:pt x="222" y="612"/>
                  </a:lnTo>
                  <a:lnTo>
                    <a:pt x="216" y="617"/>
                  </a:lnTo>
                  <a:lnTo>
                    <a:pt x="212" y="623"/>
                  </a:lnTo>
                  <a:lnTo>
                    <a:pt x="208" y="628"/>
                  </a:lnTo>
                  <a:lnTo>
                    <a:pt x="204" y="633"/>
                  </a:lnTo>
                  <a:lnTo>
                    <a:pt x="199" y="638"/>
                  </a:lnTo>
                  <a:lnTo>
                    <a:pt x="196" y="643"/>
                  </a:lnTo>
                  <a:lnTo>
                    <a:pt x="191" y="647"/>
                  </a:lnTo>
                  <a:lnTo>
                    <a:pt x="187" y="652"/>
                  </a:lnTo>
                  <a:lnTo>
                    <a:pt x="182" y="657"/>
                  </a:lnTo>
                  <a:lnTo>
                    <a:pt x="179" y="661"/>
                  </a:lnTo>
                  <a:lnTo>
                    <a:pt x="174" y="666"/>
                  </a:lnTo>
                  <a:lnTo>
                    <a:pt x="170" y="670"/>
                  </a:lnTo>
                  <a:lnTo>
                    <a:pt x="166" y="674"/>
                  </a:lnTo>
                  <a:lnTo>
                    <a:pt x="162" y="678"/>
                  </a:lnTo>
                  <a:lnTo>
                    <a:pt x="160" y="680"/>
                  </a:lnTo>
                  <a:lnTo>
                    <a:pt x="156" y="685"/>
                  </a:lnTo>
                  <a:lnTo>
                    <a:pt x="152" y="688"/>
                  </a:lnTo>
                  <a:lnTo>
                    <a:pt x="147" y="692"/>
                  </a:lnTo>
                  <a:lnTo>
                    <a:pt x="140" y="699"/>
                  </a:lnTo>
                  <a:lnTo>
                    <a:pt x="132" y="706"/>
                  </a:lnTo>
                  <a:lnTo>
                    <a:pt x="125" y="712"/>
                  </a:lnTo>
                  <a:lnTo>
                    <a:pt x="121" y="716"/>
                  </a:lnTo>
                  <a:lnTo>
                    <a:pt x="113" y="722"/>
                  </a:lnTo>
                  <a:lnTo>
                    <a:pt x="106" y="727"/>
                  </a:lnTo>
                  <a:lnTo>
                    <a:pt x="98" y="733"/>
                  </a:lnTo>
                  <a:lnTo>
                    <a:pt x="95" y="735"/>
                  </a:lnTo>
                  <a:lnTo>
                    <a:pt x="92" y="737"/>
                  </a:lnTo>
                  <a:lnTo>
                    <a:pt x="88" y="740"/>
                  </a:lnTo>
                  <a:lnTo>
                    <a:pt x="84" y="742"/>
                  </a:lnTo>
                  <a:lnTo>
                    <a:pt x="80" y="744"/>
                  </a:lnTo>
                  <a:lnTo>
                    <a:pt x="77" y="747"/>
                  </a:lnTo>
                  <a:lnTo>
                    <a:pt x="74" y="749"/>
                  </a:lnTo>
                  <a:lnTo>
                    <a:pt x="70" y="751"/>
                  </a:lnTo>
                  <a:lnTo>
                    <a:pt x="67" y="752"/>
                  </a:lnTo>
                  <a:lnTo>
                    <a:pt x="63" y="754"/>
                  </a:lnTo>
                  <a:lnTo>
                    <a:pt x="60" y="756"/>
                  </a:lnTo>
                  <a:lnTo>
                    <a:pt x="57" y="757"/>
                  </a:lnTo>
                  <a:lnTo>
                    <a:pt x="51" y="760"/>
                  </a:lnTo>
                  <a:lnTo>
                    <a:pt x="46" y="761"/>
                  </a:lnTo>
                  <a:lnTo>
                    <a:pt x="43" y="762"/>
                  </a:lnTo>
                  <a:lnTo>
                    <a:pt x="40" y="763"/>
                  </a:lnTo>
                  <a:lnTo>
                    <a:pt x="37" y="764"/>
                  </a:lnTo>
                  <a:lnTo>
                    <a:pt x="34" y="765"/>
                  </a:lnTo>
                  <a:lnTo>
                    <a:pt x="31" y="766"/>
                  </a:lnTo>
                  <a:lnTo>
                    <a:pt x="25" y="767"/>
                  </a:lnTo>
                  <a:lnTo>
                    <a:pt x="22" y="768"/>
                  </a:lnTo>
                  <a:lnTo>
                    <a:pt x="19" y="768"/>
                  </a:lnTo>
                  <a:lnTo>
                    <a:pt x="15" y="769"/>
                  </a:lnTo>
                  <a:lnTo>
                    <a:pt x="0" y="769"/>
                  </a:lnTo>
                </a:path>
              </a:pathLst>
            </a:custGeom>
            <a:noFill/>
            <a:ln w="25400" cap="rnd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192617" y="2297017"/>
              <a:ext cx="76200" cy="914400"/>
              <a:chOff x="5169236" y="2264664"/>
              <a:chExt cx="598666" cy="973138"/>
            </a:xfrm>
          </p:grpSpPr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5169236" y="2264664"/>
                <a:ext cx="0" cy="973138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 flipH="1" flipV="1">
                <a:off x="5169236" y="2332019"/>
                <a:ext cx="0" cy="215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" name="Line 16"/>
              <p:cNvSpPr>
                <a:spLocks noChangeShapeType="1"/>
              </p:cNvSpPr>
              <p:nvPr/>
            </p:nvSpPr>
            <p:spPr bwMode="auto">
              <a:xfrm flipH="1">
                <a:off x="5767902" y="2890253"/>
                <a:ext cx="0" cy="0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2" name="Line 17"/>
              <p:cNvSpPr>
                <a:spLocks noChangeShapeType="1"/>
              </p:cNvSpPr>
              <p:nvPr/>
            </p:nvSpPr>
            <p:spPr bwMode="auto">
              <a:xfrm flipH="1" flipV="1">
                <a:off x="5169236" y="2612213"/>
                <a:ext cx="0" cy="0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777345" y="1872573"/>
            <a:ext cx="285965" cy="2166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1100" i="1" dirty="0"/>
              <a:t>Avg.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451533" y="1508750"/>
            <a:ext cx="2197402" cy="2192303"/>
            <a:chOff x="4800600" y="914399"/>
            <a:chExt cx="3474720" cy="3474720"/>
          </a:xfrm>
        </p:grpSpPr>
        <p:sp>
          <p:nvSpPr>
            <p:cNvPr id="35" name="Flowchart: Connector 34"/>
            <p:cNvSpPr/>
            <p:nvPr/>
          </p:nvSpPr>
          <p:spPr>
            <a:xfrm>
              <a:off x="4800600" y="914399"/>
              <a:ext cx="3474720" cy="3474720"/>
            </a:xfrm>
            <a:prstGeom prst="flowChartConnector">
              <a:avLst/>
            </a:prstGeom>
            <a:gradFill flip="none" rotWithShape="1">
              <a:gsLst>
                <a:gs pos="25000">
                  <a:srgbClr val="89A9D5"/>
                </a:gs>
                <a:gs pos="0">
                  <a:schemeClr val="accent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4445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lowchart: Connector 35"/>
            <p:cNvSpPr/>
            <p:nvPr/>
          </p:nvSpPr>
          <p:spPr>
            <a:xfrm>
              <a:off x="6355080" y="2468879"/>
              <a:ext cx="365760" cy="365760"/>
            </a:xfrm>
            <a:prstGeom prst="flowChartConnector">
              <a:avLst/>
            </a:prstGeom>
            <a:solidFill>
              <a:srgbClr val="FFFF00">
                <a:alpha val="50000"/>
              </a:srgbClr>
            </a:solidFill>
            <a:ln w="3175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Flowchart: Connector 36"/>
            <p:cNvSpPr/>
            <p:nvPr/>
          </p:nvSpPr>
          <p:spPr>
            <a:xfrm>
              <a:off x="6478524" y="2592323"/>
              <a:ext cx="118872" cy="1188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1" name="Straight Arrow Connector 40"/>
          <p:cNvCxnSpPr/>
          <p:nvPr/>
        </p:nvCxnSpPr>
        <p:spPr>
          <a:xfrm flipV="1">
            <a:off x="3160564" y="2642401"/>
            <a:ext cx="1274017" cy="1335229"/>
          </a:xfrm>
          <a:prstGeom prst="straightConnector1">
            <a:avLst/>
          </a:prstGeom>
          <a:ln w="349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37" idx="4"/>
          </p:cNvCxnSpPr>
          <p:nvPr/>
        </p:nvCxnSpPr>
        <p:spPr>
          <a:xfrm flipV="1">
            <a:off x="4366421" y="2642401"/>
            <a:ext cx="183813" cy="133522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5336042" y="3399486"/>
            <a:ext cx="0" cy="578144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 txBox="1">
            <a:spLocks/>
          </p:cNvSpPr>
          <p:nvPr/>
        </p:nvSpPr>
        <p:spPr>
          <a:xfrm>
            <a:off x="616285" y="279790"/>
            <a:ext cx="7747000" cy="523875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6900" indent="-241300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2pPr>
            <a:lvl3pPr marL="1003300" indent="-292100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3pPr>
            <a:lvl4pPr marL="1346200" indent="-228600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4pPr>
            <a:lvl5pPr marL="1739900" indent="-279400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5pPr>
            <a:lvl6pPr marL="2197100" indent="-279400" algn="l" rtl="0" fontAlgn="base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6pPr>
            <a:lvl7pPr marL="2654300" indent="-279400" algn="l" rtl="0" fontAlgn="base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7pPr>
            <a:lvl8pPr marL="3111500" indent="-279400" algn="l" rtl="0" fontAlgn="base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8pPr>
            <a:lvl9pPr marL="3568700" indent="-279400" algn="l" rtl="0" fontAlgn="base">
              <a:spcBef>
                <a:spcPct val="100000"/>
              </a:spcBef>
              <a:spcAft>
                <a:spcPct val="0"/>
              </a:spcAft>
              <a:buFont typeface="Wingdings" pitchFamily="2" charset="2"/>
              <a:buAutoNum type="alphaUcPeriod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3200">
                <a:solidFill>
                  <a:schemeClr val="accent2"/>
                </a:solidFill>
              </a:rPr>
              <a:t>Tin-117m Has Unique Capabilities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47" name="Content Placeholder 10"/>
          <p:cNvSpPr>
            <a:spLocks noGrp="1"/>
          </p:cNvSpPr>
          <p:nvPr>
            <p:ph idx="4294967295"/>
          </p:nvPr>
        </p:nvSpPr>
        <p:spPr>
          <a:xfrm>
            <a:off x="5916613" y="1157288"/>
            <a:ext cx="3227387" cy="5229225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1600" dirty="0"/>
              <a:t>Conversion electrons (C.E.) 140 KeV discrete energy for therapy have a 290 </a:t>
            </a:r>
            <a:r>
              <a:rPr lang="el-GR" sz="1600" dirty="0"/>
              <a:t>μ</a:t>
            </a:r>
            <a:r>
              <a:rPr lang="en-US" sz="1600" dirty="0"/>
              <a:t>m range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arenR"/>
            </a:pPr>
            <a:r>
              <a:rPr lang="en-US" sz="1600" dirty="0"/>
              <a:t>Lower external radiation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arenR"/>
            </a:pPr>
            <a:r>
              <a:rPr lang="en-US" sz="1600" dirty="0"/>
              <a:t>Easier handling and reduced hospitalization containment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arenR"/>
            </a:pPr>
            <a:r>
              <a:rPr lang="en-US" sz="1600" dirty="0"/>
              <a:t>C.E. have been proven to induce apoptosis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1600" dirty="0"/>
              <a:t>Half-life of 14 days is consistent with treatment requirements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arenR"/>
            </a:pPr>
            <a:r>
              <a:rPr lang="en-US" sz="1600" dirty="0"/>
              <a:t>Logistic flexibility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arenR"/>
            </a:pPr>
            <a:r>
              <a:rPr lang="en-US" sz="1600" dirty="0"/>
              <a:t>Cell division cycles and therapy dosing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1600" dirty="0"/>
              <a:t>Gamma ray (159 KeV) similar to Tc-99m (140 KeV) allowing for existing standard gamma camera imaging &amp; techniques</a:t>
            </a:r>
          </a:p>
        </p:txBody>
      </p:sp>
    </p:spTree>
    <p:extLst>
      <p:ext uri="{BB962C8B-B14F-4D97-AF65-F5344CB8AC3E}">
        <p14:creationId xmlns:p14="http://schemas.microsoft.com/office/powerpoint/2010/main" val="49684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 descr="dota.png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4807"/>
            <a:ext cx="3886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Annexin Molecul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469760"/>
            <a:ext cx="3124200" cy="185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93755" y="3621025"/>
            <a:ext cx="4608675" cy="25603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Tin-117m</a:t>
            </a:r>
          </a:p>
          <a:p>
            <a:pPr marL="342900" indent="-342900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/>
              <a:buChar char=""/>
              <a:tabLst>
                <a:tab pos="228600" algn="l"/>
              </a:tabLst>
            </a:pPr>
            <a:r>
              <a:rPr lang="en-US" sz="14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Therapeutic conversion electron has strong ionization effect over relevant biological range (&lt;300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µ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m)</a:t>
            </a:r>
          </a:p>
          <a:p>
            <a:pPr marL="342900" indent="-342900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/>
              <a:buChar char=""/>
              <a:tabLst>
                <a:tab pos="228600" algn="l"/>
              </a:tabLst>
            </a:pPr>
            <a:r>
              <a:rPr lang="en-US" sz="14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14 day half-life is ideal for therapy</a:t>
            </a:r>
          </a:p>
          <a:p>
            <a:pPr marL="342900" indent="-342900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/>
              <a:buChar char=""/>
              <a:tabLst>
                <a:tab pos="228600" algn="l"/>
              </a:tabLst>
            </a:pPr>
            <a:r>
              <a:rPr lang="en-US" sz="14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High specific activity suitable for labeling proteins and antibodies</a:t>
            </a:r>
          </a:p>
          <a:p>
            <a:pPr marL="342900" indent="-342900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/>
              <a:buChar char=""/>
              <a:tabLst>
                <a:tab pos="228600" algn="l"/>
              </a:tabLst>
            </a:pPr>
            <a:r>
              <a:rPr lang="en-US" sz="14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Imaging compatible with existing SPECT gamma cameras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917645" y="3621025"/>
            <a:ext cx="4034964" cy="25603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Annexin V</a:t>
            </a:r>
            <a:endParaRPr lang="en-US" sz="1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342900" indent="-342900" fontAlgn="auto">
              <a:spcBef>
                <a:spcPts val="0"/>
              </a:spcBef>
              <a:spcAft>
                <a:spcPts val="1000"/>
              </a:spcAft>
              <a:buFont typeface="Wingdings"/>
              <a:buChar char=""/>
              <a:tabLst>
                <a:tab pos="228600" algn="l"/>
              </a:tabLst>
            </a:pPr>
            <a:r>
              <a:rPr lang="en-US" sz="14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Naturally occurring human protein </a:t>
            </a:r>
          </a:p>
          <a:p>
            <a:pPr marL="342900" indent="-342900" fontAlgn="auto">
              <a:spcBef>
                <a:spcPts val="0"/>
              </a:spcBef>
              <a:spcAft>
                <a:spcPts val="1000"/>
              </a:spcAft>
              <a:buFont typeface="Wingdings"/>
              <a:buChar char=""/>
              <a:tabLst>
                <a:tab pos="228600" algn="l"/>
              </a:tabLst>
            </a:pPr>
            <a:r>
              <a:rPr lang="en-US" sz="14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Annexin V binds to specific cell membrane chemicals that are expressed in apoptotic macrophages 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Amino benzyl DOTA</a:t>
            </a:r>
            <a:endParaRPr lang="en-US" sz="1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342900" indent="-342900" fontAlgn="auto">
              <a:spcBef>
                <a:spcPts val="0"/>
              </a:spcBef>
              <a:spcAft>
                <a:spcPts val="1000"/>
              </a:spcAft>
              <a:buFont typeface="Wingdings"/>
              <a:buChar char=""/>
              <a:tabLst>
                <a:tab pos="228600" algn="l"/>
              </a:tabLst>
            </a:pPr>
            <a:r>
              <a:rPr lang="en-US" sz="14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Securely holds the Tin-117m</a:t>
            </a:r>
          </a:p>
          <a:p>
            <a:pPr marL="342900" indent="-342900" fontAlgn="auto">
              <a:spcBef>
                <a:spcPts val="0"/>
              </a:spcBef>
              <a:spcAft>
                <a:spcPts val="1000"/>
              </a:spcAft>
              <a:buFont typeface="Wingdings"/>
              <a:buChar char=""/>
              <a:tabLst>
                <a:tab pos="228600" algn="l"/>
              </a:tabLst>
            </a:pPr>
            <a:r>
              <a:rPr lang="en-US" sz="14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Links Tin-117m to annexin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6096000" y="1012560"/>
            <a:ext cx="1023620" cy="241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Annexin V-128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575877" y="1078600"/>
            <a:ext cx="563245" cy="2705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DOTA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067559" y="3201405"/>
            <a:ext cx="789940" cy="241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Tin-117m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3434715" y="2426387"/>
            <a:ext cx="1367790" cy="2628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Amino benzyl Linker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438900" y="1263385"/>
            <a:ext cx="197485" cy="892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343400" y="1856157"/>
            <a:ext cx="36195" cy="5702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287269" y="2784845"/>
            <a:ext cx="175260" cy="4165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575877" y="1349110"/>
            <a:ext cx="241300" cy="241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270640" y="10955"/>
            <a:ext cx="8141860" cy="883315"/>
          </a:xfrm>
        </p:spPr>
        <p:txBody>
          <a:bodyPr>
            <a:normAutofit/>
          </a:bodyPr>
          <a:lstStyle/>
          <a:p>
            <a:pPr algn="ctr" eaLnBrk="0" fontAlgn="base" hangingPunct="0"/>
            <a:r>
              <a:rPr lang="en-US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The Product is Comprised of a Radioisotope, Tin-117m, That is Held within a DOTA Molecule Linked to a Targeting Molecule, </a:t>
            </a:r>
            <a:r>
              <a:rPr lang="en-US" sz="2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Annexin</a:t>
            </a:r>
            <a:r>
              <a:rPr lang="en-US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endParaRPr lang="en-US" sz="2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420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045" y="202980"/>
            <a:ext cx="8602719" cy="533400"/>
          </a:xfrm>
        </p:spPr>
        <p:txBody>
          <a:bodyPr/>
          <a:lstStyle/>
          <a:p>
            <a:r>
              <a:rPr lang="en-US" sz="2800" dirty="0">
                <a:solidFill>
                  <a:schemeClr val="accent2"/>
                </a:solidFill>
              </a:rPr>
              <a:t>Therapeutic Application of Tin-117m-DOTA-Annexin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85800" y="1912930"/>
            <a:ext cx="7772400" cy="4242825"/>
          </a:xfrm>
        </p:spPr>
        <p:txBody>
          <a:bodyPr/>
          <a:lstStyle/>
          <a:p>
            <a:pPr lvl="0">
              <a:buFont typeface="Wingdings" pitchFamily="2" charset="2"/>
              <a:buChar char="ü"/>
            </a:pPr>
            <a:r>
              <a:rPr lang="en-US" sz="2000" dirty="0"/>
              <a:t>Non-invasive</a:t>
            </a:r>
          </a:p>
          <a:p>
            <a:pPr lvl="0">
              <a:buFont typeface="Wingdings" pitchFamily="2" charset="2"/>
              <a:buChar char="ü"/>
            </a:pPr>
            <a:r>
              <a:rPr lang="en-US" sz="2000" dirty="0"/>
              <a:t>An IV systemic injection provides localized vulnerable plaque therapy</a:t>
            </a:r>
          </a:p>
          <a:p>
            <a:pPr lvl="0">
              <a:buFont typeface="Wingdings" pitchFamily="2" charset="2"/>
              <a:buChar char="ü"/>
            </a:pPr>
            <a:r>
              <a:rPr lang="en-US" sz="2000" dirty="0"/>
              <a:t>Targets and treats vulnerable plaque inflammation in the necrotic core</a:t>
            </a:r>
          </a:p>
          <a:p>
            <a:pPr lvl="0">
              <a:buFont typeface="Wingdings" pitchFamily="2" charset="2"/>
              <a:buChar char="ü"/>
            </a:pPr>
            <a:r>
              <a:rPr lang="en-US" sz="2000" dirty="0"/>
              <a:t>Treats vulnerable plaque without damaging the surrounding tissue</a:t>
            </a:r>
          </a:p>
          <a:p>
            <a:pPr lvl="0">
              <a:buFont typeface="Wingdings" pitchFamily="2" charset="2"/>
              <a:buChar char="ü"/>
            </a:pPr>
            <a:r>
              <a:rPr lang="en-US" sz="2000" dirty="0"/>
              <a:t>Half-life allows for one month of therapy with a single injection</a:t>
            </a:r>
          </a:p>
          <a:p>
            <a:pPr lvl="0">
              <a:buFont typeface="Wingdings" pitchFamily="2" charset="2"/>
              <a:buChar char="ü"/>
            </a:pPr>
            <a:r>
              <a:rPr lang="en-US" sz="2000" dirty="0"/>
              <a:t>Therapeutic outcome can be measured with imaging using the same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98500" y="1023280"/>
            <a:ext cx="7747000" cy="754305"/>
          </a:xfrm>
        </p:spPr>
        <p:txBody>
          <a:bodyPr/>
          <a:lstStyle/>
          <a:p>
            <a:r>
              <a:rPr lang="en-US" sz="2000" dirty="0"/>
              <a:t>Tin-117m-DOTA-Annexin Addresses the Therapeutic Unmet Needs of Vulnerable Plaque </a:t>
            </a:r>
          </a:p>
        </p:txBody>
      </p:sp>
    </p:spTree>
    <p:extLst>
      <p:ext uri="{BB962C8B-B14F-4D97-AF65-F5344CB8AC3E}">
        <p14:creationId xmlns:p14="http://schemas.microsoft.com/office/powerpoint/2010/main" val="1005917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1385"/>
            <a:ext cx="7772400" cy="533400"/>
          </a:xfrm>
        </p:spPr>
        <p:txBody>
          <a:bodyPr/>
          <a:lstStyle/>
          <a:p>
            <a:pPr lvl="0" algn="ctr"/>
            <a:r>
              <a:rPr lang="en-US" sz="2800" dirty="0">
                <a:solidFill>
                  <a:schemeClr val="accent2"/>
                </a:solidFill>
              </a:rPr>
              <a:t>PRE-CLINICAL AND CLINICAL STUDIES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6833622"/>
              </p:ext>
            </p:extLst>
          </p:nvPr>
        </p:nvGraphicFramePr>
        <p:xfrm>
          <a:off x="685800" y="1700213"/>
          <a:ext cx="7772400" cy="424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ANIMAL PRE-CLINICAL STUDIES COMPLETED AND HUMAN CLINICAL STUDIES -  COMPLETED AND ONGOING</a:t>
            </a:r>
          </a:p>
        </p:txBody>
      </p:sp>
      <p:sp>
        <p:nvSpPr>
          <p:cNvPr id="3" name="Oval 2"/>
          <p:cNvSpPr/>
          <p:nvPr/>
        </p:nvSpPr>
        <p:spPr>
          <a:xfrm>
            <a:off x="1016522" y="4881080"/>
            <a:ext cx="1645920" cy="10058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830" y="6570046"/>
            <a:ext cx="8958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AAA = abdominal aortic aneurysm, BD = </a:t>
            </a:r>
            <a:r>
              <a:rPr lang="en-US" dirty="0" err="1"/>
              <a:t>biodistribution</a:t>
            </a:r>
            <a:r>
              <a:rPr lang="en-US" dirty="0"/>
              <a:t>, CEA = carotid </a:t>
            </a:r>
            <a:r>
              <a:rPr lang="en-US" dirty="0" err="1"/>
              <a:t>enarterectomy</a:t>
            </a:r>
            <a:r>
              <a:rPr lang="en-US" dirty="0"/>
              <a:t>; VP = vulnerable plaque, U/S = ultra sound</a:t>
            </a:r>
          </a:p>
        </p:txBody>
      </p:sp>
    </p:spTree>
    <p:extLst>
      <p:ext uri="{BB962C8B-B14F-4D97-AF65-F5344CB8AC3E}">
        <p14:creationId xmlns:p14="http://schemas.microsoft.com/office/powerpoint/2010/main" val="377761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812" y="202980"/>
            <a:ext cx="7772400" cy="5334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PRELIMINARY APO-E MOUSE THERAPY STUDY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idx="1"/>
          </p:nvPr>
        </p:nvSpPr>
        <p:spPr>
          <a:xfrm>
            <a:off x="4879240" y="1931205"/>
            <a:ext cx="4032525" cy="3397914"/>
          </a:xfrm>
        </p:spPr>
        <p:txBody>
          <a:bodyPr/>
          <a:lstStyle/>
          <a:p>
            <a:pPr lvl="0"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2000" dirty="0"/>
              <a:t>Dose ranging study to determine if tin-117m/</a:t>
            </a:r>
            <a:r>
              <a:rPr lang="en-US" sz="2000" dirty="0" err="1"/>
              <a:t>annexin</a:t>
            </a:r>
            <a:r>
              <a:rPr lang="en-US" sz="2000" dirty="0"/>
              <a:t> has a therapeutic effect</a:t>
            </a:r>
          </a:p>
          <a:p>
            <a:pPr lvl="0"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2000" dirty="0"/>
              <a:t>26 Apo-E mice with carotid cast, fed on high fat diet for 10 weeks and injected with saline (control), low (1.7 µCi), medium (16.7 µCi) or high (80~83 µCi) doses then continued feeding high fat diet for 4 weeks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77880" y="1023280"/>
            <a:ext cx="8445501" cy="523875"/>
          </a:xfrm>
        </p:spPr>
        <p:txBody>
          <a:bodyPr/>
          <a:lstStyle/>
          <a:p>
            <a:pPr lvl="0"/>
            <a:r>
              <a:rPr lang="en-US" dirty="0"/>
              <a:t>HISTOLOGY STATISTICALLY SIGNIFICANT THERAPEUTIC EFFECT AND CONFIRMS THIS IS A GOOD REPRODUCIBLE ATHEROSCLEROTIC ANIMAL MODEL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4" y="1931205"/>
            <a:ext cx="4683043" cy="33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06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39475" y="932675"/>
            <a:ext cx="8223571" cy="363920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/>
              <a:t>CONTROL MAC-3 VS. LOW DOSE (1.7 µ</a:t>
            </a:r>
            <a:r>
              <a:rPr lang="en-US" sz="1800" b="1" dirty="0" err="1"/>
              <a:t>Ci</a:t>
            </a:r>
            <a:r>
              <a:rPr lang="en-US" sz="1800" b="1" dirty="0"/>
              <a:t>) MAC-3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70" y="1431940"/>
            <a:ext cx="2328419" cy="2339722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010" y="1355130"/>
            <a:ext cx="2328419" cy="2339722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65799" y="1404644"/>
            <a:ext cx="1344175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/>
              </a:rPr>
              <a:t>Control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60600" y="1355130"/>
            <a:ext cx="1497445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/>
              </a:rPr>
              <a:t>Low Dose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5" y="3892796"/>
            <a:ext cx="3032125" cy="2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50" y="3819640"/>
            <a:ext cx="2815336" cy="224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68073" y="5957272"/>
            <a:ext cx="640080" cy="21544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1.7 µ</a:t>
            </a:r>
            <a:r>
              <a:rPr lang="en-US" sz="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endParaRPr lang="en-US" sz="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0928" y="5957272"/>
            <a:ext cx="731520" cy="21544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16.7 µ</a:t>
            </a:r>
            <a:r>
              <a:rPr lang="en-US" sz="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endParaRPr lang="en-US" sz="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30590" y="5957272"/>
            <a:ext cx="691290" cy="21544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80-83 µ</a:t>
            </a:r>
            <a:r>
              <a:rPr lang="en-US" sz="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endParaRPr lang="en-US" sz="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87778" y="6050297"/>
            <a:ext cx="640080" cy="21544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1.7 µ</a:t>
            </a:r>
            <a:r>
              <a:rPr lang="en-US" sz="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endParaRPr lang="en-US" sz="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98758" y="6050297"/>
            <a:ext cx="731520" cy="21544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16.7 µ</a:t>
            </a:r>
            <a:r>
              <a:rPr lang="en-US" sz="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endParaRPr lang="en-US" sz="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6545" y="6050297"/>
            <a:ext cx="691290" cy="21544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80-83 µ</a:t>
            </a:r>
            <a:r>
              <a:rPr lang="en-US" sz="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</a:t>
            </a:r>
            <a:endParaRPr lang="en-US" sz="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 descr="Y:\non-GLP\Clear Vascular\Clear Vascular (CLRIN00117)Mice2011\Carotid\Carotid Histo Images\26416 5422 RC Pre cuff_10x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0555"/>
          <a:stretch/>
        </p:blipFill>
        <p:spPr bwMode="auto">
          <a:xfrm>
            <a:off x="4674248" y="2053507"/>
            <a:ext cx="1497445" cy="1440163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Y:\non-GLP\Clear Vascular\Clear Vascular (CLRIN00117)Mice2011\Carotid\Carotid Histo Images\26407 5413 RC Prox_10x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38" y="2145392"/>
            <a:ext cx="1399688" cy="1324948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073136" y="1463788"/>
            <a:ext cx="89186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/>
              </a:rPr>
              <a:t>Mac-3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77724" y="1363700"/>
            <a:ext cx="89186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/>
              </a:rPr>
              <a:t>Mac-3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9017" y="5694895"/>
            <a:ext cx="3801656" cy="617123"/>
            <a:chOff x="2368407" y="5694895"/>
            <a:chExt cx="3801656" cy="617123"/>
          </a:xfrm>
        </p:grpSpPr>
        <p:sp>
          <p:nvSpPr>
            <p:cNvPr id="3" name="Oval 2"/>
            <p:cNvSpPr/>
            <p:nvPr/>
          </p:nvSpPr>
          <p:spPr>
            <a:xfrm>
              <a:off x="2368407" y="5694895"/>
              <a:ext cx="548640" cy="5486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5621423" y="5763378"/>
              <a:ext cx="548640" cy="5486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680812" y="202980"/>
            <a:ext cx="7772400" cy="5334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PRELIMINARY APO-E MOUSE THERAPY STUDY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idx="1"/>
          </p:nvPr>
        </p:nvSpPr>
        <p:spPr>
          <a:xfrm>
            <a:off x="6185010" y="3851455"/>
            <a:ext cx="2946530" cy="2287508"/>
          </a:xfrm>
        </p:spPr>
        <p:txBody>
          <a:bodyPr/>
          <a:lstStyle/>
          <a:p>
            <a:pPr lvl="0">
              <a:buClr>
                <a:srgbClr val="FF0000"/>
              </a:buClr>
              <a:buFont typeface="Wingdings" pitchFamily="2" charset="2"/>
              <a:buChar char="v"/>
            </a:pPr>
            <a:r>
              <a:rPr lang="en-US" dirty="0"/>
              <a:t>Histology showed reduced macrophage and increased SMC expressions at low (1.7 µ</a:t>
            </a:r>
            <a:r>
              <a:rPr lang="en-US" dirty="0" err="1"/>
              <a:t>Ci</a:t>
            </a:r>
            <a:r>
              <a:rPr lang="en-US" dirty="0"/>
              <a:t>) group. </a:t>
            </a:r>
          </a:p>
          <a:p>
            <a:pPr lvl="0">
              <a:buClr>
                <a:srgbClr val="FF0000"/>
              </a:buClr>
              <a:buFont typeface="Wingdings" pitchFamily="2" charset="2"/>
              <a:buChar char="v"/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In addition, rat </a:t>
            </a:r>
            <a:r>
              <a:rPr lang="en-US" dirty="0"/>
              <a:t>toxicity studies showed no indication of toxicity based on b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lood samples and histologic assessment of the liver and kidney.</a:t>
            </a:r>
          </a:p>
        </p:txBody>
      </p:sp>
    </p:spTree>
    <p:extLst>
      <p:ext uri="{BB962C8B-B14F-4D97-AF65-F5344CB8AC3E}">
        <p14:creationId xmlns:p14="http://schemas.microsoft.com/office/powerpoint/2010/main" val="2876867510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RF_2006_background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CRF_2006_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lnDef>
  </a:objectDefaults>
  <a:extraClrSchemeLst>
    <a:extraClrScheme>
      <a:clrScheme name="CRF_2006_backgrou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F_2006_backgrou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60509</TotalTime>
  <Words>2323</Words>
  <Application>Microsoft Office PowerPoint</Application>
  <PresentationFormat>On-screen Show (4:3)</PresentationFormat>
  <Paragraphs>492</Paragraphs>
  <Slides>23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ＭＳ Ｐゴシック</vt:lpstr>
      <vt:lpstr>Arial</vt:lpstr>
      <vt:lpstr>Calibri</vt:lpstr>
      <vt:lpstr>Symbol</vt:lpstr>
      <vt:lpstr>Times New Roman</vt:lpstr>
      <vt:lpstr>Wingdings</vt:lpstr>
      <vt:lpstr>Wingdings 2</vt:lpstr>
      <vt:lpstr>ヒラギノ角ゴ Pro W3</vt:lpstr>
      <vt:lpstr>1_Default Design</vt:lpstr>
      <vt:lpstr>CRF_2006_background</vt:lpstr>
      <vt:lpstr>2_Default Design</vt:lpstr>
      <vt:lpstr>Office Theme</vt:lpstr>
      <vt:lpstr>3_Default Design</vt:lpstr>
      <vt:lpstr>4_Default Design</vt:lpstr>
      <vt:lpstr>Office テーマ</vt:lpstr>
      <vt:lpstr>???</vt:lpstr>
      <vt:lpstr>Simultaneous Localization and Treatment of Vulnerable Plaque by Tin-117m Conversion Electrons: First-in-Human Results </vt:lpstr>
      <vt:lpstr>Disclosure Statement of Financial Interest</vt:lpstr>
      <vt:lpstr>Noninvasive Detection of Plaque Instability with Use of Radiolabeled Annexin A5 in Patients with Carotid Artery Atherosclerosis</vt:lpstr>
      <vt:lpstr>PowerPoint Presentation</vt:lpstr>
      <vt:lpstr>The Product is Comprised of a Radioisotope, Tin-117m, That is Held within a DOTA Molecule Linked to a Targeting Molecule, Annexin V</vt:lpstr>
      <vt:lpstr>Therapeutic Application of Tin-117m-DOTA-Annexin</vt:lpstr>
      <vt:lpstr>PRE-CLINICAL AND CLINICAL STUDIES</vt:lpstr>
      <vt:lpstr>PRELIMINARY APO-E MOUSE THERAPY STUDY</vt:lpstr>
      <vt:lpstr>PRELIMINARY APO-E MOUSE THERAPY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PRE-CLINICAL AND CLINICAL STUDIES</vt:lpstr>
      <vt:lpstr>CAROTID #1  HUMAN CLINICAL STUDY (Very Low Dose Study)</vt:lpstr>
      <vt:lpstr>CAROTID #1  HUMAN CLINICAL STUDY (Very Low Dose Study)</vt:lpstr>
      <vt:lpstr>PRE-CLINICAL AND CLINICAL STUDIES</vt:lpstr>
      <vt:lpstr>CAROTID #2  HUMAN CLINICAL STUDY (Low Dose Study)</vt:lpstr>
      <vt:lpstr>CAROTID #2  HUMAN CLINICAL STUDY (Low Dose Study)</vt:lpstr>
      <vt:lpstr>CAROTID #2  HUMAN CLINICAL STUDY (Low Dose Study)</vt:lpstr>
      <vt:lpstr>Summary</vt:lpstr>
      <vt:lpstr>Acknowledgments</vt:lpstr>
    </vt:vector>
  </TitlesOfParts>
  <Company>SLC Consultants,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Khaled</dc:creator>
  <cp:lastModifiedBy>Cynthia Doerr</cp:lastModifiedBy>
  <cp:revision>1257</cp:revision>
  <cp:lastPrinted>2017-07-12T14:22:47Z</cp:lastPrinted>
  <dcterms:created xsi:type="dcterms:W3CDTF">2001-02-22T15:29:31Z</dcterms:created>
  <dcterms:modified xsi:type="dcterms:W3CDTF">2017-07-12T15:28:31Z</dcterms:modified>
</cp:coreProperties>
</file>