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5" r:id="rId1"/>
  </p:sldMasterIdLst>
  <p:sldIdLst>
    <p:sldId id="256" r:id="rId2"/>
    <p:sldId id="257" r:id="rId3"/>
    <p:sldId id="269" r:id="rId4"/>
    <p:sldId id="259" r:id="rId5"/>
    <p:sldId id="258" r:id="rId6"/>
    <p:sldId id="262" r:id="rId7"/>
    <p:sldId id="260" r:id="rId8"/>
    <p:sldId id="261" r:id="rId9"/>
    <p:sldId id="263" r:id="rId10"/>
    <p:sldId id="264" r:id="rId11"/>
    <p:sldId id="271" r:id="rId12"/>
    <p:sldId id="274" r:id="rId13"/>
    <p:sldId id="275" r:id="rId14"/>
    <p:sldId id="267" r:id="rId15"/>
    <p:sldId id="277" r:id="rId16"/>
    <p:sldId id="276" r:id="rId17"/>
    <p:sldId id="273" r:id="rId18"/>
    <p:sldId id="270" r:id="rId19"/>
    <p:sldId id="265" r:id="rId20"/>
    <p:sldId id="266" r:id="rId21"/>
    <p:sldId id="26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00"/>
    <a:srgbClr val="BAEE12"/>
    <a:srgbClr val="120060"/>
    <a:srgbClr val="0D025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38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D15-54</a:t>
            </a:r>
          </a:p>
        </c:rich>
      </c:tx>
      <c:layout>
        <c:manualLayout>
          <c:xMode val="edge"/>
          <c:yMode val="edge"/>
          <c:x val="0.46385334645669291"/>
          <c:y val="2.9179211054500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208779191062652E-2"/>
          <c:y val="0.16147875816993465"/>
          <c:w val="0.89972070798842452"/>
          <c:h val="0.650312966393906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'C:\Users\jim.ITG1\AppData\Local\Microsoft\Windows\Temporary Internet Files\Content.Outlook\5RJ9D6U5\[Rad Levels 3.xlsx]D15-54'!$A$11</c:f>
              <c:strCache>
                <c:ptCount val="1"/>
                <c:pt idx="0">
                  <c:v>Background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'[1]D15-54'!$B$10:$I$10</c:f>
              <c:strCache>
                <c:ptCount val="8"/>
                <c:pt idx="0">
                  <c:v>1-Apr-15</c:v>
                </c:pt>
                <c:pt idx="1">
                  <c:v>2-Apr-15</c:v>
                </c:pt>
                <c:pt idx="2">
                  <c:v>3-Apr-15</c:v>
                </c:pt>
                <c:pt idx="3">
                  <c:v>7-Apr-15</c:v>
                </c:pt>
                <c:pt idx="4">
                  <c:v>14-Apr-15</c:v>
                </c:pt>
                <c:pt idx="5">
                  <c:v>22-Apr-15</c:v>
                </c:pt>
                <c:pt idx="6">
                  <c:v>28-Apr-15</c:v>
                </c:pt>
                <c:pt idx="7">
                  <c:v>13-May-15</c:v>
                </c:pt>
              </c:strCache>
            </c:strRef>
          </c:cat>
          <c:val>
            <c:numRef>
              <c:f>'[1]D15-54'!$B$11:$I$11</c:f>
              <c:numCache>
                <c:formatCode>General</c:formatCode>
                <c:ptCount val="8"/>
                <c:pt idx="0">
                  <c:v>1170</c:v>
                </c:pt>
                <c:pt idx="1">
                  <c:v>1101</c:v>
                </c:pt>
                <c:pt idx="2">
                  <c:v>1374</c:v>
                </c:pt>
                <c:pt idx="3">
                  <c:v>1371</c:v>
                </c:pt>
                <c:pt idx="4">
                  <c:v>1111</c:v>
                </c:pt>
                <c:pt idx="5">
                  <c:v>746</c:v>
                </c:pt>
                <c:pt idx="6">
                  <c:v>1460</c:v>
                </c:pt>
                <c:pt idx="7">
                  <c:v>155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F3-4405-8AE5-EB114DC412AC}"/>
            </c:ext>
          </c:extLst>
        </c:ser>
        <c:ser>
          <c:idx val="1"/>
          <c:order val="1"/>
          <c:tx>
            <c:strRef>
              <c:f>'C:\Users\jim.ITG1\AppData\Local\Microsoft\Windows\Temporary Internet Files\Content.Outlook\5RJ9D6U5\[Rad Levels 3.xlsx]D15-54'!$A$12</c:f>
              <c:strCache>
                <c:ptCount val="1"/>
                <c:pt idx="0">
                  <c:v>Blood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'[1]D15-54'!$B$10:$I$10</c:f>
              <c:strCache>
                <c:ptCount val="8"/>
                <c:pt idx="0">
                  <c:v>1-Apr-15</c:v>
                </c:pt>
                <c:pt idx="1">
                  <c:v>2-Apr-15</c:v>
                </c:pt>
                <c:pt idx="2">
                  <c:v>3-Apr-15</c:v>
                </c:pt>
                <c:pt idx="3">
                  <c:v>7-Apr-15</c:v>
                </c:pt>
                <c:pt idx="4">
                  <c:v>14-Apr-15</c:v>
                </c:pt>
                <c:pt idx="5">
                  <c:v>22-Apr-15</c:v>
                </c:pt>
                <c:pt idx="6">
                  <c:v>28-Apr-15</c:v>
                </c:pt>
                <c:pt idx="7">
                  <c:v>13-May-15</c:v>
                </c:pt>
              </c:strCache>
            </c:strRef>
          </c:cat>
          <c:val>
            <c:numRef>
              <c:f>'[1]D15-54'!$B$12:$I$12</c:f>
              <c:numCache>
                <c:formatCode>General</c:formatCode>
                <c:ptCount val="8"/>
                <c:pt idx="0">
                  <c:v>1256</c:v>
                </c:pt>
                <c:pt idx="1">
                  <c:v>1108</c:v>
                </c:pt>
                <c:pt idx="2">
                  <c:v>1443</c:v>
                </c:pt>
                <c:pt idx="3">
                  <c:v>1254</c:v>
                </c:pt>
                <c:pt idx="4">
                  <c:v>1236</c:v>
                </c:pt>
                <c:pt idx="5">
                  <c:v>721</c:v>
                </c:pt>
                <c:pt idx="6">
                  <c:v>1480</c:v>
                </c:pt>
                <c:pt idx="7">
                  <c:v>151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7F3-4405-8AE5-EB114DC412AC}"/>
            </c:ext>
          </c:extLst>
        </c:ser>
        <c:ser>
          <c:idx val="2"/>
          <c:order val="2"/>
          <c:tx>
            <c:strRef>
              <c:f>'C:\Users\jim.ITG1\AppData\Local\Microsoft\Windows\Temporary Internet Files\Content.Outlook\5RJ9D6U5\[Rad Levels 3.xlsx]D15-54'!$A$13</c:f>
              <c:strCache>
                <c:ptCount val="1"/>
                <c:pt idx="0">
                  <c:v>Background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cat>
            <c:strRef>
              <c:f>'[1]D15-54'!$B$10:$I$10</c:f>
              <c:strCache>
                <c:ptCount val="8"/>
                <c:pt idx="0">
                  <c:v>1-Apr-15</c:v>
                </c:pt>
                <c:pt idx="1">
                  <c:v>2-Apr-15</c:v>
                </c:pt>
                <c:pt idx="2">
                  <c:v>3-Apr-15</c:v>
                </c:pt>
                <c:pt idx="3">
                  <c:v>7-Apr-15</c:v>
                </c:pt>
                <c:pt idx="4">
                  <c:v>14-Apr-15</c:v>
                </c:pt>
                <c:pt idx="5">
                  <c:v>22-Apr-15</c:v>
                </c:pt>
                <c:pt idx="6">
                  <c:v>28-Apr-15</c:v>
                </c:pt>
                <c:pt idx="7">
                  <c:v>13-May-15</c:v>
                </c:pt>
              </c:strCache>
            </c:strRef>
          </c:cat>
          <c:val>
            <c:numRef>
              <c:f>'[1]D15-54'!$B$13:$I$13</c:f>
              <c:numCache>
                <c:formatCode>General</c:formatCode>
                <c:ptCount val="8"/>
                <c:pt idx="0">
                  <c:v>1151</c:v>
                </c:pt>
                <c:pt idx="1">
                  <c:v>1068</c:v>
                </c:pt>
                <c:pt idx="2">
                  <c:v>1374</c:v>
                </c:pt>
                <c:pt idx="3">
                  <c:v>1371</c:v>
                </c:pt>
                <c:pt idx="4">
                  <c:v>1111</c:v>
                </c:pt>
                <c:pt idx="5">
                  <c:v>746</c:v>
                </c:pt>
                <c:pt idx="6">
                  <c:v>1460</c:v>
                </c:pt>
                <c:pt idx="7">
                  <c:v>155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7F3-4405-8AE5-EB114DC412AC}"/>
            </c:ext>
          </c:extLst>
        </c:ser>
        <c:ser>
          <c:idx val="3"/>
          <c:order val="3"/>
          <c:tx>
            <c:strRef>
              <c:f>'C:\Users\jim.ITG1\AppData\Local\Microsoft\Windows\Temporary Internet Files\Content.Outlook\5RJ9D6U5\[Rad Levels 3.xlsx]D15-54'!$A$14</c:f>
              <c:strCache>
                <c:ptCount val="1"/>
                <c:pt idx="0">
                  <c:v>Urine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'[1]D15-54'!$B$10:$I$10</c:f>
              <c:strCache>
                <c:ptCount val="8"/>
                <c:pt idx="0">
                  <c:v>1-Apr-15</c:v>
                </c:pt>
                <c:pt idx="1">
                  <c:v>2-Apr-15</c:v>
                </c:pt>
                <c:pt idx="2">
                  <c:v>3-Apr-15</c:v>
                </c:pt>
                <c:pt idx="3">
                  <c:v>7-Apr-15</c:v>
                </c:pt>
                <c:pt idx="4">
                  <c:v>14-Apr-15</c:v>
                </c:pt>
                <c:pt idx="5">
                  <c:v>22-Apr-15</c:v>
                </c:pt>
                <c:pt idx="6">
                  <c:v>28-Apr-15</c:v>
                </c:pt>
                <c:pt idx="7">
                  <c:v>13-May-15</c:v>
                </c:pt>
              </c:strCache>
            </c:strRef>
          </c:cat>
          <c:val>
            <c:numRef>
              <c:f>'[1]D15-54'!$B$14:$I$14</c:f>
              <c:numCache>
                <c:formatCode>General</c:formatCode>
                <c:ptCount val="8"/>
                <c:pt idx="0">
                  <c:v>2112</c:v>
                </c:pt>
                <c:pt idx="1">
                  <c:v>1633</c:v>
                </c:pt>
                <c:pt idx="2">
                  <c:v>1802</c:v>
                </c:pt>
                <c:pt idx="3">
                  <c:v>1511</c:v>
                </c:pt>
                <c:pt idx="4">
                  <c:v>1238</c:v>
                </c:pt>
                <c:pt idx="5">
                  <c:v>847</c:v>
                </c:pt>
                <c:pt idx="6">
                  <c:v>1670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7F3-4405-8AE5-EB114DC412AC}"/>
            </c:ext>
          </c:extLst>
        </c:ser>
        <c:ser>
          <c:idx val="4"/>
          <c:order val="4"/>
          <c:tx>
            <c:strRef>
              <c:f>'C:\Users\jim.ITG1\AppData\Local\Microsoft\Windows\Temporary Internet Files\Content.Outlook\5RJ9D6U5\[Rad Levels 3.xlsx]D15-54'!$A$15</c:f>
              <c:strCache>
                <c:ptCount val="1"/>
                <c:pt idx="0">
                  <c:v>Background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'[1]D15-54'!$B$10:$I$10</c:f>
              <c:strCache>
                <c:ptCount val="8"/>
                <c:pt idx="0">
                  <c:v>1-Apr-15</c:v>
                </c:pt>
                <c:pt idx="1">
                  <c:v>2-Apr-15</c:v>
                </c:pt>
                <c:pt idx="2">
                  <c:v>3-Apr-15</c:v>
                </c:pt>
                <c:pt idx="3">
                  <c:v>7-Apr-15</c:v>
                </c:pt>
                <c:pt idx="4">
                  <c:v>14-Apr-15</c:v>
                </c:pt>
                <c:pt idx="5">
                  <c:v>22-Apr-15</c:v>
                </c:pt>
                <c:pt idx="6">
                  <c:v>28-Apr-15</c:v>
                </c:pt>
                <c:pt idx="7">
                  <c:v>13-May-15</c:v>
                </c:pt>
              </c:strCache>
            </c:strRef>
          </c:cat>
          <c:val>
            <c:numRef>
              <c:f>'[1]D15-54'!$B$15:$I$15</c:f>
              <c:numCache>
                <c:formatCode>General</c:formatCode>
                <c:ptCount val="8"/>
                <c:pt idx="0">
                  <c:v>1360</c:v>
                </c:pt>
                <c:pt idx="1">
                  <c:v>1108</c:v>
                </c:pt>
                <c:pt idx="2">
                  <c:v>1374</c:v>
                </c:pt>
                <c:pt idx="3">
                  <c:v>1371</c:v>
                </c:pt>
                <c:pt idx="4">
                  <c:v>1111</c:v>
                </c:pt>
                <c:pt idx="5">
                  <c:v>746</c:v>
                </c:pt>
                <c:pt idx="6">
                  <c:v>1460</c:v>
                </c:pt>
                <c:pt idx="7">
                  <c:v>155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7F3-4405-8AE5-EB114DC412AC}"/>
            </c:ext>
          </c:extLst>
        </c:ser>
        <c:ser>
          <c:idx val="5"/>
          <c:order val="5"/>
          <c:tx>
            <c:strRef>
              <c:f>'C:\Users\jim.ITG1\AppData\Local\Microsoft\Windows\Temporary Internet Files\Content.Outlook\5RJ9D6U5\[Rad Levels 3.xlsx]D15-54'!$A$16</c:f>
              <c:strCache>
                <c:ptCount val="1"/>
                <c:pt idx="0">
                  <c:v>Feces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'[1]D15-54'!$B$10:$I$10</c:f>
              <c:strCache>
                <c:ptCount val="8"/>
                <c:pt idx="0">
                  <c:v>1-Apr-15</c:v>
                </c:pt>
                <c:pt idx="1">
                  <c:v>2-Apr-15</c:v>
                </c:pt>
                <c:pt idx="2">
                  <c:v>3-Apr-15</c:v>
                </c:pt>
                <c:pt idx="3">
                  <c:v>7-Apr-15</c:v>
                </c:pt>
                <c:pt idx="4">
                  <c:v>14-Apr-15</c:v>
                </c:pt>
                <c:pt idx="5">
                  <c:v>22-Apr-15</c:v>
                </c:pt>
                <c:pt idx="6">
                  <c:v>28-Apr-15</c:v>
                </c:pt>
                <c:pt idx="7">
                  <c:v>13-May-15</c:v>
                </c:pt>
              </c:strCache>
            </c:strRef>
          </c:cat>
          <c:val>
            <c:numRef>
              <c:f>'[1]D15-54'!$B$16:$I$16</c:f>
              <c:numCache>
                <c:formatCode>General</c:formatCode>
                <c:ptCount val="8"/>
                <c:pt idx="0">
                  <c:v>1344</c:v>
                </c:pt>
                <c:pt idx="1">
                  <c:v>1139</c:v>
                </c:pt>
                <c:pt idx="2">
                  <c:v>1478</c:v>
                </c:pt>
                <c:pt idx="3">
                  <c:v>1127</c:v>
                </c:pt>
                <c:pt idx="4">
                  <c:v>1218</c:v>
                </c:pt>
                <c:pt idx="5">
                  <c:v>709</c:v>
                </c:pt>
                <c:pt idx="6">
                  <c:v>1110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7F3-4405-8AE5-EB114DC412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2022736"/>
        <c:axId val="553398224"/>
      </c:barChart>
      <c:catAx>
        <c:axId val="35202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398224"/>
        <c:crosses val="autoZero"/>
        <c:auto val="1"/>
        <c:lblAlgn val="ctr"/>
        <c:lblOffset val="100"/>
        <c:noMultiLvlLbl val="0"/>
      </c:catAx>
      <c:valAx>
        <c:axId val="553398224"/>
        <c:scaling>
          <c:orientation val="minMax"/>
          <c:max val="2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022736"/>
        <c:crosses val="autoZero"/>
        <c:crossBetween val="between"/>
        <c:majorUnit val="75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>
                <a:solidFill>
                  <a:sysClr val="windowText" lastClr="000000"/>
                </a:solidFill>
              </a:rPr>
              <a:t>Synovial Fluid Direct Smear Examination</a:t>
            </a:r>
          </a:p>
        </c:rich>
      </c:tx>
      <c:layout>
        <c:manualLayout>
          <c:xMode val="edge"/>
          <c:yMode val="edge"/>
          <c:x val="0.16538495188101487"/>
          <c:y val="3.59109798775153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62481092742233E-2"/>
          <c:y val="0.16447930994663224"/>
          <c:w val="0.88395052710060129"/>
          <c:h val="0.63149976393064966"/>
        </c:manualLayout>
      </c:layout>
      <c:lineChart>
        <c:grouping val="standard"/>
        <c:varyColors val="0"/>
        <c:ser>
          <c:idx val="0"/>
          <c:order val="0"/>
          <c:tx>
            <c:v>Day of Injection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'972916'!$B$81:$B$83</c:f>
              <c:strCache>
                <c:ptCount val="3"/>
                <c:pt idx="0">
                  <c:v>Neutrophils</c:v>
                </c:pt>
                <c:pt idx="1">
                  <c:v>Small Lymphocytes</c:v>
                </c:pt>
                <c:pt idx="2">
                  <c:v>Large Monocytoid Cells</c:v>
                </c:pt>
              </c:strCache>
            </c:strRef>
          </c:cat>
          <c:val>
            <c:numRef>
              <c:f>'972916'!$C$81:$C$83</c:f>
              <c:numCache>
                <c:formatCode>General</c:formatCode>
                <c:ptCount val="3"/>
                <c:pt idx="0">
                  <c:v>0</c:v>
                </c:pt>
                <c:pt idx="1">
                  <c:v>43</c:v>
                </c:pt>
                <c:pt idx="2">
                  <c:v>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C15-4000-9F79-86333B33319B}"/>
            </c:ext>
          </c:extLst>
        </c:ser>
        <c:ser>
          <c:idx val="1"/>
          <c:order val="1"/>
          <c:tx>
            <c:v>20-Apr-15</c:v>
          </c:tx>
          <c:spPr>
            <a:ln w="28575" cap="rnd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4">
                    <a:lumMod val="40000"/>
                    <a:lumOff val="60000"/>
                  </a:schemeClr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4">
                    <a:lumMod val="40000"/>
                    <a:lumOff val="60000"/>
                  </a:schemeClr>
                </a:solidFill>
                <a:ln w="9525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effectLst/>
              </c:spPr>
            </c:marker>
            <c:bubble3D val="0"/>
          </c:dPt>
          <c:cat>
            <c:strRef>
              <c:f>'972916'!$B$81:$B$83</c:f>
              <c:strCache>
                <c:ptCount val="3"/>
                <c:pt idx="0">
                  <c:v>Neutrophils</c:v>
                </c:pt>
                <c:pt idx="1">
                  <c:v>Small Lymphocytes</c:v>
                </c:pt>
                <c:pt idx="2">
                  <c:v>Large Monocytoid Cells</c:v>
                </c:pt>
              </c:strCache>
            </c:strRef>
          </c:cat>
          <c:val>
            <c:numRef>
              <c:f>'972916'!$D$81:$D$83</c:f>
              <c:numCache>
                <c:formatCode>General</c:formatCode>
                <c:ptCount val="3"/>
                <c:pt idx="0">
                  <c:v>1</c:v>
                </c:pt>
                <c:pt idx="1">
                  <c:v>33</c:v>
                </c:pt>
                <c:pt idx="2">
                  <c:v>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C15-4000-9F79-86333B33319B}"/>
            </c:ext>
          </c:extLst>
        </c:ser>
        <c:ser>
          <c:idx val="2"/>
          <c:order val="2"/>
          <c:tx>
            <c:v>30-Apr-15</c:v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cat>
            <c:strRef>
              <c:f>'972916'!$B$81:$B$83</c:f>
              <c:strCache>
                <c:ptCount val="3"/>
                <c:pt idx="0">
                  <c:v>Neutrophils</c:v>
                </c:pt>
                <c:pt idx="1">
                  <c:v>Small Lymphocytes</c:v>
                </c:pt>
                <c:pt idx="2">
                  <c:v>Large Monocytoid Cells</c:v>
                </c:pt>
              </c:strCache>
            </c:strRef>
          </c:cat>
          <c:val>
            <c:numRef>
              <c:f>'972916'!$E$81:$E$83</c:f>
              <c:numCache>
                <c:formatCode>General</c:formatCode>
                <c:ptCount val="3"/>
                <c:pt idx="0">
                  <c:v>4</c:v>
                </c:pt>
                <c:pt idx="1">
                  <c:v>56</c:v>
                </c:pt>
                <c:pt idx="2">
                  <c:v>40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C15-4000-9F79-86333B33319B}"/>
            </c:ext>
          </c:extLst>
        </c:ser>
        <c:ser>
          <c:idx val="3"/>
          <c:order val="3"/>
          <c:tx>
            <c:v>19-May-15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'972916'!$B$81:$B$83</c:f>
              <c:strCache>
                <c:ptCount val="3"/>
                <c:pt idx="0">
                  <c:v>Neutrophils</c:v>
                </c:pt>
                <c:pt idx="1">
                  <c:v>Small Lymphocytes</c:v>
                </c:pt>
                <c:pt idx="2">
                  <c:v>Large Monocytoid Cells</c:v>
                </c:pt>
              </c:strCache>
            </c:strRef>
          </c:cat>
          <c:val>
            <c:numRef>
              <c:f>'972916'!$F$81:$F$83</c:f>
              <c:numCache>
                <c:formatCode>General</c:formatCode>
                <c:ptCount val="3"/>
                <c:pt idx="0">
                  <c:v>0</c:v>
                </c:pt>
                <c:pt idx="1">
                  <c:v>35</c:v>
                </c:pt>
                <c:pt idx="2">
                  <c:v>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C15-4000-9F79-86333B3331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283792"/>
        <c:axId val="207581672"/>
      </c:lineChart>
      <c:catAx>
        <c:axId val="21028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581672"/>
        <c:crosses val="autoZero"/>
        <c:auto val="1"/>
        <c:lblAlgn val="ctr"/>
        <c:lblOffset val="100"/>
        <c:noMultiLvlLbl val="0"/>
      </c:catAx>
      <c:valAx>
        <c:axId val="207581672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28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34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726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697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8041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990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92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170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428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7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970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8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16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71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515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631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74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1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1174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ivot">
          <a:fgClr>
            <a:schemeClr val="accent5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54955" y="465413"/>
            <a:ext cx="9070871" cy="3278135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PRECLINICAL </a:t>
            </a:r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 WITH </a:t>
            </a:r>
            <a:r>
              <a:rPr lang="en-US" sz="3200" b="1" baseline="300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117m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 COLLOID AS A RADIOSYNOVIORTHESIS AGENT FOR TREATMENT OF CANINE ELBOW JOINT </a:t>
            </a:r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OSTEOARTHROSIS</a:t>
            </a:r>
            <a:r>
              <a:rPr lang="en-US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154955" y="3837904"/>
            <a:ext cx="8825658" cy="2369713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BAE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Lattimer</a:t>
            </a:r>
            <a:r>
              <a:rPr lang="en-US" u="sng" baseline="30000" dirty="0">
                <a:solidFill>
                  <a:srgbClr val="BAE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rgbClr val="BAE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K. Selting</a:t>
            </a:r>
            <a:r>
              <a:rPr lang="en-US" baseline="30000" dirty="0">
                <a:solidFill>
                  <a:srgbClr val="BAE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rgbClr val="BAE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J. Lunceford</a:t>
            </a:r>
            <a:r>
              <a:rPr lang="en-US" baseline="30000" dirty="0">
                <a:solidFill>
                  <a:srgbClr val="BAE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rgbClr val="BAE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J. Holland</a:t>
            </a:r>
            <a:r>
              <a:rPr lang="en-US" baseline="30000" dirty="0">
                <a:solidFill>
                  <a:srgbClr val="BAE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rgbClr val="BAE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J. Simon</a:t>
            </a:r>
            <a:r>
              <a:rPr lang="en-US" baseline="30000" dirty="0">
                <a:solidFill>
                  <a:srgbClr val="BAE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solidFill>
                  <a:srgbClr val="BAE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,, N. </a:t>
            </a:r>
            <a:r>
              <a:rPr lang="en-US" dirty="0">
                <a:solidFill>
                  <a:srgbClr val="BAE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Stevenson</a:t>
            </a:r>
            <a:r>
              <a:rPr lang="en-US" baseline="30000" dirty="0">
                <a:solidFill>
                  <a:srgbClr val="BAE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solidFill>
                  <a:srgbClr val="BAE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BAE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Doerr</a:t>
            </a:r>
            <a:r>
              <a:rPr lang="en-US" baseline="30000" dirty="0" smtClean="0">
                <a:solidFill>
                  <a:srgbClr val="BAE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dirty="0" smtClean="0">
                <a:solidFill>
                  <a:srgbClr val="BAE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dirty="0">
                <a:solidFill>
                  <a:srgbClr val="BAE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solidFill>
                  <a:srgbClr val="BAE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Donecker</a:t>
            </a:r>
            <a:r>
              <a:rPr lang="en-US" baseline="30000" dirty="0" smtClean="0">
                <a:solidFill>
                  <a:srgbClr val="BAE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endParaRPr lang="en-US" baseline="30000" dirty="0">
              <a:solidFill>
                <a:srgbClr val="BAEE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aseline="30000" dirty="0" smtClean="0">
              <a:solidFill>
                <a:srgbClr val="BAEE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400" baseline="30000" dirty="0">
                <a:solidFill>
                  <a:srgbClr val="BAE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400" cap="none" dirty="0" smtClean="0">
                <a:solidFill>
                  <a:srgbClr val="BAE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Missouri, Columbia Missouri 65211</a:t>
            </a:r>
            <a:endParaRPr lang="en-US" sz="1400" dirty="0">
              <a:solidFill>
                <a:srgbClr val="BAEE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400" baseline="30000" dirty="0">
                <a:solidFill>
                  <a:srgbClr val="BAE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400" cap="none" dirty="0" err="1" smtClean="0">
                <a:solidFill>
                  <a:srgbClr val="BAE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Isotherapeutics</a:t>
            </a:r>
            <a:r>
              <a:rPr lang="en-US" sz="1400" cap="none" dirty="0" smtClean="0">
                <a:solidFill>
                  <a:srgbClr val="BAE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Group, Angleton TX 77515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400" baseline="30000" dirty="0" smtClean="0">
                <a:solidFill>
                  <a:srgbClr val="BAE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400" cap="none" dirty="0" err="1" smtClean="0">
                <a:solidFill>
                  <a:srgbClr val="BAE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Convetra</a:t>
            </a:r>
            <a:r>
              <a:rPr lang="en-US" sz="1400" cap="none" dirty="0" smtClean="0">
                <a:solidFill>
                  <a:srgbClr val="BAEE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Inc., The Woodlands, TX 77380</a:t>
            </a:r>
            <a:endParaRPr lang="en-US" sz="1400" cap="none" baseline="30000" dirty="0" smtClean="0">
              <a:solidFill>
                <a:srgbClr val="BAEE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7368" r="17673" b="17213"/>
          <a:stretch>
            <a:fillRect/>
          </a:stretch>
        </p:blipFill>
        <p:spPr bwMode="auto">
          <a:xfrm>
            <a:off x="10704023" y="334098"/>
            <a:ext cx="1156377" cy="127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24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ivot">
          <a:fgClr>
            <a:schemeClr val="accent5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6111" y="452719"/>
            <a:ext cx="9404723" cy="839488"/>
          </a:xfrm>
        </p:spPr>
        <p:txBody>
          <a:bodyPr/>
          <a:lstStyle/>
          <a:p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360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6111" y="1587880"/>
            <a:ext cx="10540231" cy="466051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dog exhibited any lameness after injection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 confirmed retention in joint 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up to 7 days</a:t>
            </a:r>
            <a:endParaRPr lang="en-US" sz="2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Urine and feces collection indicated 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1% average excretion</a:t>
            </a:r>
            <a:endParaRPr lang="en-US" sz="2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Imaging studies were normal and static between 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en-US" sz="2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46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ivot">
          <a:fgClr>
            <a:schemeClr val="accent5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6111" y="452719"/>
            <a:ext cx="9404723" cy="839488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Scintigraphy – days 1 &amp; 7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6111" y="1587880"/>
            <a:ext cx="10480001" cy="4660519"/>
          </a:xfrm>
        </p:spPr>
        <p:txBody>
          <a:bodyPr>
            <a:normAutofit/>
          </a:bodyPr>
          <a:lstStyle/>
          <a:p>
            <a:endParaRPr lang="en-US" sz="2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55" y="1600267"/>
            <a:ext cx="4648132" cy="4648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131" y="1600267"/>
            <a:ext cx="4643348" cy="464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5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ivot">
          <a:fgClr>
            <a:schemeClr val="accent5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6111" y="452719"/>
            <a:ext cx="10480677" cy="839488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Blood, Urine and Feces Counts – post injection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108534"/>
              </p:ext>
            </p:extLst>
          </p:nvPr>
        </p:nvGraphicFramePr>
        <p:xfrm>
          <a:off x="646113" y="1587500"/>
          <a:ext cx="10480675" cy="466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774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ivot">
          <a:fgClr>
            <a:schemeClr val="accent5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6111" y="452719"/>
            <a:ext cx="10480677" cy="839488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Synovial Fluid Cell Counts – Direct Smear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3908234"/>
              </p:ext>
            </p:extLst>
          </p:nvPr>
        </p:nvGraphicFramePr>
        <p:xfrm>
          <a:off x="646113" y="1587500"/>
          <a:ext cx="10480675" cy="466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03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ivot">
          <a:fgClr>
            <a:schemeClr val="accent5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77702" cy="905193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PET/MRI images – day 0 &amp; 42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0" t="30855" r="45238" b="42806"/>
          <a:stretch/>
        </p:blipFill>
        <p:spPr>
          <a:xfrm>
            <a:off x="5964009" y="2030694"/>
            <a:ext cx="5284835" cy="2945437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6" t="28606" r="50170" b="44983"/>
          <a:stretch/>
        </p:blipFill>
        <p:spPr>
          <a:xfrm>
            <a:off x="755196" y="2030695"/>
            <a:ext cx="4961869" cy="2945437"/>
          </a:xfrm>
        </p:spPr>
      </p:pic>
    </p:spTree>
    <p:extLst>
      <p:ext uri="{BB962C8B-B14F-4D97-AF65-F5344CB8AC3E}">
        <p14:creationId xmlns:p14="http://schemas.microsoft.com/office/powerpoint/2010/main" val="29128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ivot">
          <a:fgClr>
            <a:schemeClr val="accent5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/>
          <a:srcRect l="56588" t="20473" r="8318" b="13378"/>
          <a:stretch/>
        </p:blipFill>
        <p:spPr bwMode="auto">
          <a:xfrm>
            <a:off x="460979" y="377851"/>
            <a:ext cx="11282638" cy="62572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581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ivot">
          <a:fgClr>
            <a:schemeClr val="accent5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6111" y="452719"/>
            <a:ext cx="9404723" cy="839488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mortem studies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6111" y="1587880"/>
            <a:ext cx="10480001" cy="4660519"/>
          </a:xfrm>
        </p:spPr>
        <p:txBody>
          <a:bodyPr>
            <a:normAutofit/>
          </a:bodyPr>
          <a:lstStyle/>
          <a:p>
            <a:pPr lvl="1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histologic abnormalities were found in organs or joints</a:t>
            </a:r>
          </a:p>
          <a:p>
            <a:pPr lvl="1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 and elbow activity indicated &gt; 99% retention in elbow</a:t>
            </a:r>
          </a:p>
          <a:p>
            <a:pPr lvl="1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 autoradiography confirmed synovial localization</a:t>
            </a:r>
          </a:p>
          <a:p>
            <a:endParaRPr lang="en-US" sz="2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25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ivot">
          <a:fgClr>
            <a:schemeClr val="accent5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6111" y="452719"/>
            <a:ext cx="9404723" cy="839488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mortem studies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397110"/>
              </p:ext>
            </p:extLst>
          </p:nvPr>
        </p:nvGraphicFramePr>
        <p:xfrm>
          <a:off x="1314923" y="1609605"/>
          <a:ext cx="9468954" cy="4368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5535"/>
                <a:gridCol w="833126"/>
                <a:gridCol w="833126"/>
                <a:gridCol w="833126"/>
                <a:gridCol w="833126"/>
                <a:gridCol w="833126"/>
                <a:gridCol w="833126"/>
                <a:gridCol w="1145547"/>
                <a:gridCol w="1319116"/>
              </a:tblGrid>
              <a:tr h="3274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Tissue retention at 47-49 days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</a:tr>
              <a:tr h="261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</a:tr>
              <a:tr h="4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millicuries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Decay Geometry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</a:tr>
              <a:tr h="4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7152473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7152474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7152475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7152476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7152477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retained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corrected mCi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</a:tr>
              <a:tr h="261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Prescapular LN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0.00000039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</a:tr>
              <a:tr h="261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 Prescapular LN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0.00000835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0.000270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</a:tr>
              <a:tr h="261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0.00000040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</a:tr>
              <a:tr h="261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0.00000040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</a:tr>
              <a:tr h="261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0.00000118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0.000038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</a:tr>
              <a:tr h="261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Kidney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0.00000043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</a:tr>
              <a:tr h="261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Spleen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0.00000065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</a:tr>
              <a:tr h="261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Bladder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0.00000044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0.000014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</a:tr>
              <a:tr h="4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Bile from Gallbladder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0.00000038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0.000012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</a:tr>
              <a:tr h="261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0.00000000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0.000408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16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ivot">
          <a:fgClr>
            <a:schemeClr val="accent5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77702" cy="905193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Post mortem autoradiography of synovium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11407" y="1357911"/>
            <a:ext cx="6497248" cy="487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5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ivot">
          <a:fgClr>
            <a:schemeClr val="accent5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6111" y="452719"/>
            <a:ext cx="9404723" cy="839488"/>
          </a:xfrm>
        </p:spPr>
        <p:txBody>
          <a:bodyPr/>
          <a:lstStyle/>
          <a:p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sz="360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6111" y="1587880"/>
            <a:ext cx="10881859" cy="4660519"/>
          </a:xfrm>
        </p:spPr>
        <p:txBody>
          <a:bodyPr>
            <a:noAutofit/>
          </a:bodyPr>
          <a:lstStyle/>
          <a:p>
            <a:r>
              <a:rPr lang="en-US" sz="2400" baseline="30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117m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 colloid (</a:t>
            </a:r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Synovetin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™) should be evaluated as a </a:t>
            </a:r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radiosynoviorthesis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agent in dogs</a:t>
            </a:r>
          </a:p>
          <a:p>
            <a:endParaRPr lang="en-US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was retained in the elbow joints with &gt; 99% localization</a:t>
            </a:r>
          </a:p>
          <a:p>
            <a:pPr lvl="1"/>
            <a:endParaRPr lang="en-US" sz="11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agent was well tolerated by the animals</a:t>
            </a:r>
          </a:p>
          <a:p>
            <a:pPr lvl="1"/>
            <a:endParaRPr lang="en-US" sz="11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adverse reactions to the injection were detected</a:t>
            </a:r>
          </a:p>
          <a:p>
            <a:pPr lvl="1"/>
            <a:endParaRPr lang="en-US" sz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trials in dogs with naturally occurring clinical arthritis are needed to evaluate the efficacy of this agent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5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ivot">
          <a:fgClr>
            <a:schemeClr val="accent5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5" y="452718"/>
            <a:ext cx="9404723" cy="140053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Disclosure: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work in this project was supported by a contract between </a:t>
            </a:r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Convetra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Inc. and the University of Missouri.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863662"/>
            <a:ext cx="9096756" cy="238473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ivot">
          <a:fgClr>
            <a:schemeClr val="accent5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6111" y="452719"/>
            <a:ext cx="9404723" cy="839488"/>
          </a:xfrm>
        </p:spPr>
        <p:txBody>
          <a:bodyPr/>
          <a:lstStyle/>
          <a:p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Studies</a:t>
            </a:r>
            <a:endParaRPr lang="en-US" sz="360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6112" y="1587880"/>
            <a:ext cx="10737706" cy="4660519"/>
          </a:xfrm>
        </p:spPr>
        <p:txBody>
          <a:bodyPr>
            <a:normAutofit/>
          </a:bodyPr>
          <a:lstStyle/>
          <a:p>
            <a:r>
              <a:rPr lang="en-US" sz="2400" baseline="30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117m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colloid (</a:t>
            </a:r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Synovetin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™) is currently being evaluated in a multicenter trial for treatment of clinical lameness in dogs with grade 1 or 2 elbow arthritis. </a:t>
            </a:r>
          </a:p>
          <a:p>
            <a:endParaRPr lang="en-US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Trials are currently being planned for evaluation of this agent in the treatment of osteoarthritis in a limited equine study. </a:t>
            </a:r>
          </a:p>
          <a:p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of efficacy in other joints and more advanced osteoarthritic conditions in dogs</a:t>
            </a:r>
          </a:p>
        </p:txBody>
      </p:sp>
    </p:spTree>
    <p:extLst>
      <p:ext uri="{BB962C8B-B14F-4D97-AF65-F5344CB8AC3E}">
        <p14:creationId xmlns:p14="http://schemas.microsoft.com/office/powerpoint/2010/main" val="3716945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ivot">
          <a:fgClr>
            <a:schemeClr val="accent5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6111" y="452719"/>
            <a:ext cx="9404723" cy="839488"/>
          </a:xfrm>
        </p:spPr>
        <p:txBody>
          <a:bodyPr/>
          <a:lstStyle/>
          <a:p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References:</a:t>
            </a:r>
            <a:endParaRPr lang="en-US" sz="360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6112" y="1587880"/>
            <a:ext cx="9403742" cy="4660519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synovitis in </a:t>
            </a:r>
            <a:r>
              <a:rPr lang="en-US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pathophysiology and 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symptoms of </a:t>
            </a:r>
            <a:r>
              <a:rPr lang="en-US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osteoarthritis,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Sellam</a:t>
            </a:r>
            <a:r>
              <a:rPr lang="en-US" sz="18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J. &amp; </a:t>
            </a:r>
            <a:r>
              <a:rPr lang="en-US" sz="1800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Berenbaum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F. </a:t>
            </a:r>
            <a:r>
              <a:rPr lang="en-US" sz="1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Nat. Rev. </a:t>
            </a:r>
            <a:r>
              <a:rPr lang="en-US" sz="18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Rheumatol</a:t>
            </a:r>
            <a:r>
              <a:rPr lang="en-US" sz="1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 625–635 (2010</a:t>
            </a:r>
            <a:r>
              <a:rPr lang="en-US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insights on cell death from radiation </a:t>
            </a:r>
            <a:r>
              <a:rPr lang="en-US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exposure, </a:t>
            </a:r>
            <a:r>
              <a:rPr lang="nn-NO" sz="18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Kevin M Prise, Giuseppe Schettino, Melvyn Folkard, Kathryn D </a:t>
            </a:r>
            <a:r>
              <a:rPr lang="nn-NO" sz="1800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Held</a:t>
            </a:r>
            <a:r>
              <a:rPr lang="nn-NO" sz="18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Lancet </a:t>
            </a:r>
            <a:r>
              <a:rPr lang="fr-FR" sz="18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Oncol</a:t>
            </a:r>
            <a:r>
              <a:rPr lang="fr-FR" sz="1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2005; 6: </a:t>
            </a:r>
            <a:r>
              <a:rPr lang="fr-FR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520–28</a:t>
            </a:r>
          </a:p>
          <a:p>
            <a:endParaRPr lang="fr-FR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fr-FR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inflammation in the </a:t>
            </a:r>
            <a:r>
              <a:rPr lang="fr-FR" sz="1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pathogenesis</a:t>
            </a:r>
            <a:r>
              <a:rPr lang="fr-FR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1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osteoarthritis</a:t>
            </a:r>
            <a:r>
              <a:rPr lang="fr-FR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latest</a:t>
            </a:r>
            <a:r>
              <a:rPr lang="fr-FR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  <a:r>
              <a:rPr lang="fr-FR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1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interpretations</a:t>
            </a:r>
            <a:r>
              <a:rPr lang="fr-FR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fr-FR" sz="1800" u="sng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Sololove</a:t>
            </a:r>
            <a:r>
              <a:rPr lang="fr-FR" sz="1800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J, </a:t>
            </a:r>
            <a:r>
              <a:rPr lang="fr-FR" sz="1800" u="sng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Lepus</a:t>
            </a:r>
            <a:r>
              <a:rPr lang="fr-FR" sz="1800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fr-FR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fr-FR" sz="18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</a:t>
            </a:r>
            <a:r>
              <a:rPr lang="fr-FR" sz="18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</a:t>
            </a:r>
            <a:r>
              <a:rPr lang="fr-FR" sz="18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Musculoskel</a:t>
            </a:r>
            <a:r>
              <a:rPr lang="fr-FR" sz="18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</a:t>
            </a:r>
            <a:r>
              <a:rPr lang="fr-FR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2013 5(2) 77-94</a:t>
            </a:r>
          </a:p>
          <a:p>
            <a:endParaRPr lang="fr-FR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in vivo evidence of activated macrophages in </a:t>
            </a:r>
            <a:r>
              <a:rPr lang="en-US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osteoarthritis</a:t>
            </a:r>
            <a:r>
              <a:rPr lang="en-US" sz="1800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V.B</a:t>
            </a:r>
            <a:r>
              <a:rPr lang="en-US" sz="18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Kraus*, </a:t>
            </a:r>
            <a:r>
              <a:rPr lang="en-US" sz="18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 </a:t>
            </a:r>
            <a:r>
              <a:rPr lang="en-US" sz="1800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McDaniel, </a:t>
            </a:r>
            <a:r>
              <a:rPr lang="en-US" sz="18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J.L. </a:t>
            </a:r>
            <a:r>
              <a:rPr lang="en-US" sz="1800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Huebner, </a:t>
            </a:r>
            <a:r>
              <a:rPr lang="en-US" sz="18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T.V. </a:t>
            </a:r>
            <a:r>
              <a:rPr lang="en-US" sz="1800" u="sng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Stabler</a:t>
            </a:r>
            <a:r>
              <a:rPr lang="en-US" sz="1800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C.F. </a:t>
            </a:r>
            <a:r>
              <a:rPr lang="en-US" sz="1800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Pieper, </a:t>
            </a:r>
            <a:r>
              <a:rPr lang="en-US" sz="18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S.W. </a:t>
            </a:r>
            <a:r>
              <a:rPr lang="en-US" sz="1800" u="sng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Shipes,N.A</a:t>
            </a:r>
            <a:r>
              <a:rPr lang="en-US" sz="1800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u="sng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Petry</a:t>
            </a:r>
            <a:r>
              <a:rPr lang="en-US" sz="1800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P.S. </a:t>
            </a:r>
            <a:r>
              <a:rPr lang="en-US" sz="1800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Low, </a:t>
            </a:r>
            <a:r>
              <a:rPr lang="en-US" sz="18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sz="1800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Shen, </a:t>
            </a:r>
            <a:r>
              <a:rPr lang="en-US" sz="18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T.A. </a:t>
            </a:r>
            <a:r>
              <a:rPr lang="en-US" sz="1800" u="sng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McNearney</a:t>
            </a:r>
            <a:r>
              <a:rPr lang="en-US" sz="1800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n-US" sz="1800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Mitchell</a:t>
            </a:r>
            <a:r>
              <a:rPr lang="en-US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press</a:t>
            </a:r>
            <a:r>
              <a:rPr lang="en-US" sz="18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Osteoarthritis and Cartilage 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(2016)</a:t>
            </a:r>
            <a:endParaRPr lang="en-US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675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ivot">
          <a:fgClr>
            <a:schemeClr val="accent5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46113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Osteoarthrosis/Osteoarthritis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Most common clinical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disorder in dogs and man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6112" y="2009490"/>
            <a:ext cx="8475986" cy="423890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of joint injury 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Trauma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Instability</a:t>
            </a:r>
          </a:p>
          <a:p>
            <a:pPr lvl="2"/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Developmental disorders – </a:t>
            </a:r>
          </a:p>
          <a:p>
            <a:pPr lvl="3"/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Fragmented Medial Coronoid</a:t>
            </a:r>
          </a:p>
          <a:p>
            <a:pPr lvl="3"/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Canine Hip Dysplasia</a:t>
            </a:r>
          </a:p>
          <a:p>
            <a:pPr lvl="3"/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Degenerative Cranial Cruciat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Ligament Syndrome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 – bacterial, viral, </a:t>
            </a:r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rickettsial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Autoimmune disease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45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ivot">
          <a:fgClr>
            <a:schemeClr val="accent5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46113"/>
          </a:xfrm>
        </p:spPr>
        <p:txBody>
          <a:bodyPr/>
          <a:lstStyle/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Osteoarthrosis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/Osteoarthritis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Most common clinical disorder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6112" y="2009490"/>
            <a:ext cx="8475986" cy="423890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Progression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Synovial inflammation – earliest stage of joint 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degeneration</a:t>
            </a:r>
          </a:p>
          <a:p>
            <a:pPr lvl="2"/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from inciting insult, especially if ongoing</a:t>
            </a:r>
            <a:endParaRPr lang="en-US" sz="2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Ligamentous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capsular injury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Cartilage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injury </a:t>
            </a:r>
            <a:endParaRPr lang="en-US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Subchondral and </a:t>
            </a:r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perichondral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bone injury – latest stage of disease</a:t>
            </a:r>
          </a:p>
        </p:txBody>
      </p:sp>
      <p:sp>
        <p:nvSpPr>
          <p:cNvPr id="3" name="Down Arrow 2"/>
          <p:cNvSpPr/>
          <p:nvPr/>
        </p:nvSpPr>
        <p:spPr>
          <a:xfrm>
            <a:off x="10252949" y="4542302"/>
            <a:ext cx="554935" cy="679954"/>
          </a:xfrm>
          <a:prstGeom prst="downArrow">
            <a:avLst>
              <a:gd name="adj1" fmla="val 638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10273360" y="3869871"/>
            <a:ext cx="492790" cy="563336"/>
          </a:xfrm>
          <a:prstGeom prst="downArrow">
            <a:avLst>
              <a:gd name="adj1" fmla="val 3888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10377103" y="3233058"/>
            <a:ext cx="306626" cy="520457"/>
          </a:xfrm>
          <a:prstGeom prst="downArrow">
            <a:avLst>
              <a:gd name="adj1" fmla="val 4285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0446348" y="2577553"/>
            <a:ext cx="175387" cy="5289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559327" y="2160621"/>
            <a:ext cx="1774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Progression rate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4562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ivot">
          <a:fgClr>
            <a:schemeClr val="accent5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Radiosynoviorthesis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6111" y="1339404"/>
            <a:ext cx="10861161" cy="490899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a radioisotope preparation to partially ablate the synovium and reduce 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inflammation and pain 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joint thereby slowing progression of osteoarthritis </a:t>
            </a:r>
          </a:p>
          <a:p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Retention of the isotope in the joint 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tissues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local radiation dose to synovium</a:t>
            </a:r>
            <a:endParaRPr lang="en-US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Minimal intrinsic chemical toxicity to joint structures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Minimal radiation dose to cartilage, bone and ligaments/tendons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Minimal radiation dose to rest of patient and others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66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ivot">
          <a:fgClr>
            <a:schemeClr val="accent5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488"/>
          </a:xfrm>
        </p:spPr>
        <p:txBody>
          <a:bodyPr/>
          <a:lstStyle/>
          <a:p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117m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Sn Colloid (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Synovetin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OA™)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6112" y="2052918"/>
            <a:ext cx="10681834" cy="4195481"/>
          </a:xfrm>
        </p:spPr>
        <p:txBody>
          <a:bodyPr/>
          <a:lstStyle/>
          <a:p>
            <a:r>
              <a:rPr lang="en-US" sz="24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117m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 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Half-life 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days </a:t>
            </a:r>
          </a:p>
          <a:p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Emissions</a:t>
            </a:r>
          </a:p>
          <a:p>
            <a:pPr lvl="1"/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Conversion electrons – 140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&lt;300 micron range in tissue</a:t>
            </a:r>
          </a:p>
          <a:p>
            <a:pPr lvl="2"/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Insufficient energy to reach bone and tendons</a:t>
            </a:r>
          </a:p>
          <a:p>
            <a:pPr lvl="1"/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Gamma photons – 158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imageable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gamma camera</a:t>
            </a:r>
          </a:p>
          <a:p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Colloid size - ~</a:t>
            </a:r>
            <a:r>
              <a:rPr lang="en-US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 – 15 µm)</a:t>
            </a:r>
          </a:p>
          <a:p>
            <a:pPr lvl="1"/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Promotes retention in joint through engulfment by joint macrophages</a:t>
            </a:r>
          </a:p>
          <a:p>
            <a:pPr lvl="1"/>
            <a:r>
              <a:rPr lang="en-US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 in suspension for 5 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weeks or more.</a:t>
            </a:r>
            <a:endParaRPr lang="en-US" sz="2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Easily suspended and injected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31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ivot">
          <a:fgClr>
            <a:schemeClr val="accent5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83292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Prior studies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6111" y="1472896"/>
            <a:ext cx="10532293" cy="477550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studies performed in rats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Lewis rat meniscal tear model &gt; 150 rats 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range of doses were treated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 of trial was 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Confirmed decrease in inflammation 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histological examination</a:t>
            </a:r>
            <a:endParaRPr lang="en-US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Minimal adverse effects on synovium except high dose group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cartilage, bone or ligamentous injury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99% of isotope retained in the joint 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</a:t>
            </a:r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biodistribution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studies</a:t>
            </a:r>
            <a:endParaRPr lang="en-US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319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ivot">
          <a:fgClr>
            <a:schemeClr val="accent5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6111" y="452719"/>
            <a:ext cx="9404723" cy="839488"/>
          </a:xfrm>
        </p:spPr>
        <p:txBody>
          <a:bodyPr/>
          <a:lstStyle/>
          <a:p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design </a:t>
            </a:r>
            <a:endParaRPr lang="en-US" sz="360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6112" y="1587880"/>
            <a:ext cx="9403742" cy="466051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young adult purpose-bred female hounds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5 days acclimation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CBC, serum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hemistries, urinalysis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Radiographs, PET/MRI, post injection </a:t>
            </a:r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ed. scan 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fluid cytology and analysis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Injection of left elbow with </a:t>
            </a:r>
            <a:r>
              <a:rPr lang="en-US" sz="2400" baseline="30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117m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 colloid</a:t>
            </a:r>
          </a:p>
          <a:p>
            <a:pPr lvl="1"/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millicuries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normalized to 22.75 kg BW by 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BSA</a:t>
            </a:r>
          </a:p>
          <a:p>
            <a:pPr lvl="2"/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Approximates highest non-injurious dose from rats.</a:t>
            </a:r>
            <a:endParaRPr lang="en-US" sz="20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observation for lameness</a:t>
            </a:r>
          </a:p>
        </p:txBody>
      </p:sp>
    </p:spTree>
    <p:extLst>
      <p:ext uri="{BB962C8B-B14F-4D97-AF65-F5344CB8AC3E}">
        <p14:creationId xmlns:p14="http://schemas.microsoft.com/office/powerpoint/2010/main" val="50925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ivot">
          <a:fgClr>
            <a:schemeClr val="accent5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6111" y="452719"/>
            <a:ext cx="9404723" cy="839488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Design Continued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6111" y="1587880"/>
            <a:ext cx="10480001" cy="466051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hours after injection – NM scan of elbow and abdomen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Collection of blood, urine and feces for 5 days</a:t>
            </a:r>
          </a:p>
          <a:p>
            <a:pPr lvl="1"/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size samples counted in swipe counter</a:t>
            </a:r>
          </a:p>
          <a:p>
            <a:pPr lvl="1"/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excreted urine and feces activity calculated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days after injection - all clinical pathology and imaging studies repeated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47 - 49 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 after injection – euthanasia &amp;  postmortem</a:t>
            </a:r>
          </a:p>
          <a:p>
            <a:pPr lvl="1"/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major organs collected and counted for total activity</a:t>
            </a:r>
          </a:p>
          <a:p>
            <a:pPr lvl="1"/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Histopathology of all major organs</a:t>
            </a:r>
          </a:p>
          <a:p>
            <a:pPr lvl="1"/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Histopathology and autoradiography of joint tissues</a:t>
            </a:r>
            <a:endParaRPr lang="en-US" sz="2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18945</TotalTime>
  <Words>978</Words>
  <Application>Microsoft Office PowerPoint</Application>
  <PresentationFormat>Widescreen</PresentationFormat>
  <Paragraphs>239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Times New Roman</vt:lpstr>
      <vt:lpstr>Wingdings 3</vt:lpstr>
      <vt:lpstr>Ion</vt:lpstr>
      <vt:lpstr>PRECLINICAL EXPERIENCE WITH 117mSn COLLOID AS A RADIOSYNOVIORTHESIS AGENT FOR TREATMENT OF CANINE ELBOW JOINT OSTEOARTHROSIS </vt:lpstr>
      <vt:lpstr>Disclosure:  The work in this project was supported by a contract between Convetra, Inc. and the University of Missouri.</vt:lpstr>
      <vt:lpstr>Osteoarthrosis/Osteoarthritis  Most common clinical disorder in dogs and man </vt:lpstr>
      <vt:lpstr>Osteoarthrosis/Osteoarthritis  Most common clinical disorder </vt:lpstr>
      <vt:lpstr>Radiosynoviorthesis</vt:lpstr>
      <vt:lpstr>117mSn Colloid (Synovetin OA™)</vt:lpstr>
      <vt:lpstr>Prior studies</vt:lpstr>
      <vt:lpstr>Study design </vt:lpstr>
      <vt:lpstr>Study Design Continued</vt:lpstr>
      <vt:lpstr>Results</vt:lpstr>
      <vt:lpstr>Post Scintigraphy – days 1 &amp; 7</vt:lpstr>
      <vt:lpstr>Blood, Urine and Feces Counts – post injection</vt:lpstr>
      <vt:lpstr>Synovial Fluid Cell Counts – Direct Smear</vt:lpstr>
      <vt:lpstr>PET/MRI images – day 0 &amp; 42</vt:lpstr>
      <vt:lpstr>PowerPoint Presentation</vt:lpstr>
      <vt:lpstr>Post mortem studies</vt:lpstr>
      <vt:lpstr>Post mortem studies</vt:lpstr>
      <vt:lpstr>Post mortem autoradiography of synovium</vt:lpstr>
      <vt:lpstr>Conclusions</vt:lpstr>
      <vt:lpstr>Future Studies</vt:lpstr>
      <vt:lpstr>References:</vt:lpstr>
    </vt:vector>
  </TitlesOfParts>
  <Company>CVM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Lattimer, Jimmy C.</dc:creator>
  <cp:lastModifiedBy>Lattimer, Jimmy C.</cp:lastModifiedBy>
  <cp:revision>55</cp:revision>
  <dcterms:created xsi:type="dcterms:W3CDTF">2016-10-11T21:12:28Z</dcterms:created>
  <dcterms:modified xsi:type="dcterms:W3CDTF">2017-06-09T16:43:10Z</dcterms:modified>
</cp:coreProperties>
</file>